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26"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4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4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4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11" name="Group 1"/>
          <p:cNvGrpSpPr/>
          <p:nvPr/>
        </p:nvGrpSpPr>
        <p:grpSpPr>
          <a:xfrm>
            <a:off x="0" y="0"/>
            <a:ext cx="12185640" cy="6848640"/>
            <a:chOff x="0" y="0"/>
            <a:chExt cx="12185640" cy="6848640"/>
          </a:xfrm>
        </p:grpSpPr>
        <p:grpSp>
          <p:nvGrpSpPr>
            <p:cNvPr id="12" name="Group 2"/>
            <p:cNvGrpSpPr/>
            <p:nvPr/>
          </p:nvGrpSpPr>
          <p:grpSpPr>
            <a:xfrm>
              <a:off x="3657600" y="3540240"/>
              <a:ext cx="8521920" cy="3308400"/>
              <a:chOff x="3657600" y="3540240"/>
              <a:chExt cx="8521920" cy="3308400"/>
            </a:xfrm>
          </p:grpSpPr>
          <p:sp>
            <p:nvSpPr>
              <p:cNvPr id="2" name="CustomShape 3"/>
              <p:cNvSpPr/>
              <p:nvPr/>
            </p:nvSpPr>
            <p:spPr>
              <a:xfrm>
                <a:off x="3657600" y="4197240"/>
                <a:ext cx="6098400" cy="2651400"/>
              </a:xfrm>
              <a:custGeom>
                <a:avLst/>
                <a:gdLst/>
                <a:ahLst/>
                <a:cxnLst/>
                <a:rect l="l" t="t"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3399"/>
                  </a:gs>
                  <a:gs pos="100000">
                    <a:srgbClr val="002E8B"/>
                  </a:gs>
                </a:gsLst>
                <a:lin ang="0"/>
              </a:gradFill>
              <a:ln w="9525">
                <a:noFill/>
              </a:ln>
            </p:spPr>
            <p:style>
              <a:lnRef idx="0">
                <a:scrgbClr r="0" g="0" b="0"/>
              </a:lnRef>
              <a:fillRef idx="0">
                <a:scrgbClr r="0" g="0" b="0"/>
              </a:fillRef>
              <a:effectRef idx="0">
                <a:scrgbClr r="0" g="0" b="0"/>
              </a:effectRef>
              <a:fontRef idx="minor"/>
            </p:style>
          </p:sp>
          <p:sp>
            <p:nvSpPr>
              <p:cNvPr id="3" name="CustomShape 4"/>
              <p:cNvSpPr/>
              <p:nvPr/>
            </p:nvSpPr>
            <p:spPr>
              <a:xfrm>
                <a:off x="8826120" y="4240080"/>
                <a:ext cx="2663280" cy="1285920"/>
              </a:xfrm>
              <a:custGeom>
                <a:avLst/>
                <a:gdLst/>
                <a:ahLst/>
                <a:cxnLst/>
                <a:rect l="l" t="t"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3399"/>
                  </a:gs>
                  <a:gs pos="100000">
                    <a:srgbClr val="002E8B"/>
                  </a:gs>
                </a:gsLst>
                <a:lin ang="2700000"/>
              </a:gradFill>
              <a:ln w="9525">
                <a:noFill/>
              </a:ln>
            </p:spPr>
            <p:style>
              <a:lnRef idx="0">
                <a:scrgbClr r="0" g="0" b="0"/>
              </a:lnRef>
              <a:fillRef idx="0">
                <a:scrgbClr r="0" g="0" b="0"/>
              </a:fillRef>
              <a:effectRef idx="0">
                <a:scrgbClr r="0" g="0" b="0"/>
              </a:effectRef>
              <a:fontRef idx="minor"/>
            </p:style>
          </p:sp>
          <p:sp>
            <p:nvSpPr>
              <p:cNvPr id="4" name="CustomShape 5"/>
              <p:cNvSpPr/>
              <p:nvPr/>
            </p:nvSpPr>
            <p:spPr>
              <a:xfrm>
                <a:off x="6138000" y="5311800"/>
                <a:ext cx="6028560" cy="1536840"/>
              </a:xfrm>
              <a:custGeom>
                <a:avLst/>
                <a:gdLst/>
                <a:ahLst/>
                <a:cxnLst/>
                <a:rect l="l" t="t"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D"/>
                  </a:gs>
                  <a:gs pos="100000">
                    <a:srgbClr val="003399"/>
                  </a:gs>
                </a:gsLst>
                <a:lin ang="5400000"/>
              </a:gradFill>
              <a:ln w="9525">
                <a:noFill/>
              </a:ln>
            </p:spPr>
            <p:style>
              <a:lnRef idx="0">
                <a:scrgbClr r="0" g="0" b="0"/>
              </a:lnRef>
              <a:fillRef idx="0">
                <a:scrgbClr r="0" g="0" b="0"/>
              </a:fillRef>
              <a:effectRef idx="0">
                <a:scrgbClr r="0" g="0" b="0"/>
              </a:effectRef>
              <a:fontRef idx="minor"/>
            </p:style>
          </p:sp>
          <p:sp>
            <p:nvSpPr>
              <p:cNvPr id="5" name="CustomShape 6"/>
              <p:cNvSpPr/>
              <p:nvPr/>
            </p:nvSpPr>
            <p:spPr>
              <a:xfrm>
                <a:off x="5816520" y="3540240"/>
                <a:ext cx="6363000" cy="3308400"/>
              </a:xfrm>
              <a:custGeom>
                <a:avLst/>
                <a:gdLst/>
                <a:ahLst/>
                <a:cxnLst/>
                <a:rect l="l" t="t"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ln>
            </p:spPr>
            <p:style>
              <a:lnRef idx="0">
                <a:scrgbClr r="0" g="0" b="0"/>
              </a:lnRef>
              <a:fillRef idx="0">
                <a:scrgbClr r="0" g="0" b="0"/>
              </a:fillRef>
              <a:effectRef idx="0">
                <a:scrgbClr r="0" g="0" b="0"/>
              </a:effectRef>
              <a:fontRef idx="minor"/>
            </p:style>
          </p:sp>
          <p:sp>
            <p:nvSpPr>
              <p:cNvPr id="6" name="CustomShape 7"/>
              <p:cNvSpPr/>
              <p:nvPr/>
            </p:nvSpPr>
            <p:spPr>
              <a:xfrm>
                <a:off x="9526680" y="3678120"/>
                <a:ext cx="2639880" cy="854280"/>
              </a:xfrm>
              <a:custGeom>
                <a:avLst/>
                <a:gdLst/>
                <a:ahLst/>
                <a:cxnLst/>
                <a:rect l="l" t="t"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C86"/>
                  </a:gs>
                  <a:gs pos="100000">
                    <a:srgbClr val="003399"/>
                  </a:gs>
                </a:gsLst>
                <a:lin ang="2700000"/>
              </a:gradFill>
              <a:ln w="9525">
                <a:noFill/>
              </a:ln>
            </p:spPr>
            <p:style>
              <a:lnRef idx="0">
                <a:scrgbClr r="0" g="0" b="0"/>
              </a:lnRef>
              <a:fillRef idx="0">
                <a:scrgbClr r="0" g="0" b="0"/>
              </a:fillRef>
              <a:effectRef idx="0">
                <a:scrgbClr r="0" g="0" b="0"/>
              </a:effectRef>
              <a:fontRef idx="minor"/>
            </p:style>
          </p:sp>
        </p:grpSp>
        <p:sp>
          <p:nvSpPr>
            <p:cNvPr id="7" name="CustomShape 8"/>
            <p:cNvSpPr/>
            <p:nvPr/>
          </p:nvSpPr>
          <p:spPr>
            <a:xfrm>
              <a:off x="7031160" y="2128680"/>
              <a:ext cx="3861360" cy="2438640"/>
            </a:xfrm>
            <a:custGeom>
              <a:avLst/>
              <a:gdLst/>
              <a:ahLst/>
              <a:cxnLst/>
              <a:rect l="l" t="t"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1"/>
                </a:gs>
                <a:gs pos="100000">
                  <a:srgbClr val="003399"/>
                </a:gs>
              </a:gsLst>
              <a:lin ang="2700000"/>
            </a:gradFill>
            <a:ln w="9525">
              <a:noFill/>
            </a:ln>
          </p:spPr>
          <p:style>
            <a:lnRef idx="0">
              <a:scrgbClr r="0" g="0" b="0"/>
            </a:lnRef>
            <a:fillRef idx="0">
              <a:scrgbClr r="0" g="0" b="0"/>
            </a:fillRef>
            <a:effectRef idx="0">
              <a:scrgbClr r="0" g="0" b="0"/>
            </a:effectRef>
            <a:fontRef idx="minor"/>
          </p:style>
        </p:sp>
        <p:sp>
          <p:nvSpPr>
            <p:cNvPr id="8" name="CustomShape 9"/>
            <p:cNvSpPr/>
            <p:nvPr/>
          </p:nvSpPr>
          <p:spPr>
            <a:xfrm>
              <a:off x="0" y="0"/>
              <a:ext cx="12185640" cy="2818080"/>
            </a:xfrm>
            <a:custGeom>
              <a:avLst/>
              <a:gdLst/>
              <a:ahLst/>
              <a:cxnLst/>
              <a:rect l="l" t="t" r="r" b="b"/>
              <a:pathLst>
                <a:path w="5740" h="1906">
                  <a:moveTo>
                    <a:pt x="0" y="0"/>
                  </a:moveTo>
                  <a:lnTo>
                    <a:pt x="0" y="1906"/>
                  </a:lnTo>
                  <a:lnTo>
                    <a:pt x="5740" y="1906"/>
                  </a:lnTo>
                  <a:lnTo>
                    <a:pt x="5740" y="0"/>
                  </a:lnTo>
                  <a:lnTo>
                    <a:pt x="0" y="0"/>
                  </a:lnTo>
                  <a:lnTo>
                    <a:pt x="0" y="0"/>
                  </a:lnTo>
                  <a:close/>
                </a:path>
              </a:pathLst>
            </a:custGeom>
            <a:gradFill rotWithShape="0">
              <a:gsLst>
                <a:gs pos="0">
                  <a:srgbClr val="000514"/>
                </a:gs>
                <a:gs pos="100000">
                  <a:srgbClr val="003399"/>
                </a:gs>
              </a:gsLst>
              <a:lin ang="5400000"/>
            </a:gradFill>
            <a:ln w="9525">
              <a:noFill/>
            </a:ln>
          </p:spPr>
          <p:style>
            <a:lnRef idx="0">
              <a:scrgbClr r="0" g="0" b="0"/>
            </a:lnRef>
            <a:fillRef idx="0">
              <a:scrgbClr r="0" g="0" b="0"/>
            </a:fillRef>
            <a:effectRef idx="0">
              <a:scrgbClr r="0" g="0" b="0"/>
            </a:effectRef>
            <a:fontRef idx="minor"/>
          </p:style>
        </p:sp>
      </p:grpSp>
      <p:sp>
        <p:nvSpPr>
          <p:cNvPr id="9"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0"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a:latin typeface="Arial"/>
              </a:rPr>
              <a:t>Second Outline Level</a:t>
            </a:r>
          </a:p>
          <a:p>
            <a:pPr marL="1296000" lvl="2" indent="-288000">
              <a:spcBef>
                <a:spcPts val="850"/>
              </a:spcBef>
              <a:buClr>
                <a:srgbClr val="FFFFFF"/>
              </a:buClr>
              <a:buSzPct val="45000"/>
              <a:buFont typeface="Wingdings" charset="2"/>
              <a:buChar char=""/>
            </a:pPr>
            <a:r>
              <a:rPr lang="en-US" sz="2400" b="0" strike="noStrike" spc="-1">
                <a:latin typeface="Arial"/>
              </a:rPr>
              <a:t>Third Outline Level</a:t>
            </a:r>
          </a:p>
          <a:p>
            <a:pPr marL="1728000" lvl="3" indent="-216000">
              <a:spcBef>
                <a:spcPts val="567"/>
              </a:spcBef>
              <a:buClr>
                <a:srgbClr val="FFFFFF"/>
              </a:buClr>
              <a:buSzPct val="75000"/>
              <a:buFont typeface="Symbol" charset="2"/>
              <a:buChar char=""/>
            </a:pPr>
            <a:r>
              <a:rPr lang="en-US" sz="2000" b="0" strike="noStrike" spc="-1">
                <a:latin typeface="Arial"/>
              </a:rPr>
              <a:t>Fourth Outline Level</a:t>
            </a:r>
          </a:p>
          <a:p>
            <a:pPr marL="2160000" lvl="4" indent="-216000">
              <a:spcBef>
                <a:spcPts val="283"/>
              </a:spcBef>
              <a:buClr>
                <a:srgbClr val="FFFFFF"/>
              </a:buClr>
              <a:buSzPct val="45000"/>
              <a:buFont typeface="Wingdings" charset="2"/>
              <a:buChar char=""/>
            </a:pPr>
            <a:r>
              <a:rPr lang="en-US" sz="2000" b="0" strike="noStrike" spc="-1">
                <a:latin typeface="Arial"/>
              </a:rPr>
              <a:t>Fifth Outline Level</a:t>
            </a:r>
          </a:p>
          <a:p>
            <a:pPr marL="2592000" lvl="5" indent="-216000">
              <a:spcBef>
                <a:spcPts val="283"/>
              </a:spcBef>
              <a:buClr>
                <a:srgbClr val="FFFFFF"/>
              </a:buClr>
              <a:buSzPct val="45000"/>
              <a:buFont typeface="Wingdings" charset="2"/>
              <a:buChar char=""/>
            </a:pPr>
            <a:r>
              <a:rPr lang="en-US" sz="2000" b="0" strike="noStrike" spc="-1">
                <a:latin typeface="Arial"/>
              </a:rPr>
              <a:t>Sixth Outline Level</a:t>
            </a:r>
          </a:p>
          <a:p>
            <a:pPr marL="3024000" lvl="6" indent="-216000">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523880" y="1122480"/>
            <a:ext cx="9142560" cy="2386080"/>
          </a:xfrm>
          <a:prstGeom prst="rect">
            <a:avLst/>
          </a:prstGeom>
          <a:noFill/>
          <a:ln w="9360">
            <a:noFill/>
          </a:ln>
        </p:spPr>
        <p:style>
          <a:lnRef idx="0">
            <a:scrgbClr r="0" g="0" b="0"/>
          </a:lnRef>
          <a:fillRef idx="0">
            <a:scrgbClr r="0" g="0" b="0"/>
          </a:fillRef>
          <a:effectRef idx="0">
            <a:scrgbClr r="0" g="0" b="0"/>
          </a:effectRef>
          <a:fontRef idx="minor"/>
        </p:style>
      </p:sp>
      <p:sp>
        <p:nvSpPr>
          <p:cNvPr id="48" name="CustomShape 2"/>
          <p:cNvSpPr/>
          <p:nvPr/>
        </p:nvSpPr>
        <p:spPr>
          <a:xfrm>
            <a:off x="1325520" y="3448080"/>
            <a:ext cx="9539280" cy="1719360"/>
          </a:xfrm>
          <a:prstGeom prst="rect">
            <a:avLst/>
          </a:prstGeom>
          <a:noFill/>
          <a:ln w="9360">
            <a:noFill/>
          </a:ln>
        </p:spPr>
        <p:style>
          <a:lnRef idx="0">
            <a:scrgbClr r="0" g="0" b="0"/>
          </a:lnRef>
          <a:fillRef idx="0">
            <a:scrgbClr r="0" g="0" b="0"/>
          </a:fillRef>
          <a:effectRef idx="0">
            <a:scrgbClr r="0" g="0" b="0"/>
          </a:effectRef>
          <a:fontRef idx="minor"/>
        </p:style>
      </p:sp>
      <p:pic>
        <p:nvPicPr>
          <p:cNvPr id="49" name="Picture 4"/>
          <p:cNvPicPr/>
          <p:nvPr/>
        </p:nvPicPr>
        <p:blipFill>
          <a:blip r:embed="rId2"/>
          <a:stretch/>
        </p:blipFill>
        <p:spPr>
          <a:xfrm>
            <a:off x="0" y="22320"/>
            <a:ext cx="12190680" cy="6856560"/>
          </a:xfrm>
          <a:prstGeom prst="rect">
            <a:avLst/>
          </a:prstGeom>
          <a:ln w="9525">
            <a:noFill/>
          </a:ln>
        </p:spPr>
      </p:pic>
      <p:sp>
        <p:nvSpPr>
          <p:cNvPr id="50" name="CustomShape 3"/>
          <p:cNvSpPr/>
          <p:nvPr/>
        </p:nvSpPr>
        <p:spPr>
          <a:xfrm>
            <a:off x="8999640" y="408960"/>
            <a:ext cx="2862000" cy="711720"/>
          </a:xfrm>
          <a:prstGeom prst="rect">
            <a:avLst/>
          </a:prstGeom>
          <a:solidFill>
            <a:schemeClr val="tx1"/>
          </a:solidFill>
          <a:ln w="9525">
            <a:solidFill>
              <a:schemeClr val="tx1"/>
            </a:solidFill>
            <a:round/>
          </a:ln>
        </p:spPr>
        <p:style>
          <a:lnRef idx="0">
            <a:scrgbClr r="0" g="0" b="0"/>
          </a:lnRef>
          <a:fillRef idx="0">
            <a:scrgbClr r="0" g="0" b="0"/>
          </a:fillRef>
          <a:effectRef idx="0">
            <a:scrgbClr r="0" g="0" b="0"/>
          </a:effectRef>
          <a:fontRef idx="minor"/>
        </p:style>
      </p:sp>
      <p:pic>
        <p:nvPicPr>
          <p:cNvPr id="51" name="Picture 4"/>
          <p:cNvPicPr/>
          <p:nvPr/>
        </p:nvPicPr>
        <p:blipFill>
          <a:blip r:embed="rId3"/>
          <a:stretch/>
        </p:blipFill>
        <p:spPr>
          <a:xfrm>
            <a:off x="8104320" y="275400"/>
            <a:ext cx="1470600" cy="979560"/>
          </a:xfrm>
          <a:prstGeom prst="rect">
            <a:avLst/>
          </a:prstGeom>
          <a:ln w="0">
            <a:noFill/>
          </a:ln>
        </p:spPr>
      </p:pic>
      <p:sp>
        <p:nvSpPr>
          <p:cNvPr id="52" name="CustomShape 4"/>
          <p:cNvSpPr/>
          <p:nvPr/>
        </p:nvSpPr>
        <p:spPr>
          <a:xfrm>
            <a:off x="9675360" y="442440"/>
            <a:ext cx="19836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6C6CFF"/>
                </a:solidFill>
                <a:latin typeface="Garamond"/>
                <a:ea typeface="DejaVu Sans"/>
              </a:rPr>
              <a:t>Co-funded by the European Union</a:t>
            </a:r>
            <a:endParaRPr lang="en-US" sz="1800" b="0" strike="noStrike" spc="-1">
              <a:latin typeface="Arial"/>
            </a:endParaRPr>
          </a:p>
        </p:txBody>
      </p:sp>
      <p:sp>
        <p:nvSpPr>
          <p:cNvPr id="53" name="CustomShape 5"/>
          <p:cNvSpPr/>
          <p:nvPr/>
        </p:nvSpPr>
        <p:spPr>
          <a:xfrm>
            <a:off x="2870280" y="6079680"/>
            <a:ext cx="89913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500050"/>
                </a:solidFill>
                <a:latin typeface="Arial"/>
                <a:ea typeface="DejaVu Sans"/>
              </a:rPr>
              <a:t>Jean Monnet Module with the support of Erasmus+ programme of the European Union</a:t>
            </a:r>
            <a:endParaRPr lang="en-US" sz="1800" b="0" strike="noStrike" spc="-1">
              <a:latin typeface="Arial"/>
            </a:endParaRPr>
          </a:p>
        </p:txBody>
      </p:sp>
      <p:pic>
        <p:nvPicPr>
          <p:cNvPr id="54" name="Picture 6"/>
          <p:cNvPicPr/>
          <p:nvPr/>
        </p:nvPicPr>
        <p:blipFill>
          <a:blip r:embed="rId4"/>
          <a:stretch/>
        </p:blipFill>
        <p:spPr>
          <a:xfrm>
            <a:off x="6280560" y="168120"/>
            <a:ext cx="1193760" cy="1193760"/>
          </a:xfrm>
          <a:prstGeom prst="rect">
            <a:avLst/>
          </a:prstGeom>
          <a:ln w="0">
            <a:noFill/>
          </a:ln>
        </p:spPr>
      </p:pic>
      <p:sp>
        <p:nvSpPr>
          <p:cNvPr id="3" name="Rectangle 2"/>
          <p:cNvSpPr/>
          <p:nvPr/>
        </p:nvSpPr>
        <p:spPr>
          <a:xfrm>
            <a:off x="1066800" y="2151728"/>
            <a:ext cx="9600360" cy="3354765"/>
          </a:xfrm>
          <a:prstGeom prst="rect">
            <a:avLst/>
          </a:prstGeom>
        </p:spPr>
        <p:txBody>
          <a:bodyPr wrap="square">
            <a:spAutoFit/>
          </a:bodyPr>
          <a:lstStyle/>
          <a:p>
            <a:pPr algn="ctr"/>
            <a:r>
              <a:rPr lang="sr-Latn-RS" sz="2800" b="1" dirty="0">
                <a:solidFill>
                  <a:srgbClr val="00B050"/>
                </a:solidFill>
              </a:rPr>
              <a:t>JEAN MONNET MODULE</a:t>
            </a:r>
          </a:p>
          <a:p>
            <a:pPr algn="ctr"/>
            <a:endParaRPr lang="sr-Latn-RS" sz="2800" dirty="0"/>
          </a:p>
          <a:p>
            <a:pPr algn="ctr"/>
            <a:r>
              <a:rPr lang="sr-Latn-RS" sz="2400" b="1" dirty="0"/>
              <a:t>European sustainable values in Common agricultural policy</a:t>
            </a:r>
          </a:p>
          <a:p>
            <a:pPr algn="ctr"/>
            <a:endParaRPr lang="sr-Latn-RS" sz="2400" b="1" i="1" dirty="0"/>
          </a:p>
          <a:p>
            <a:pPr algn="ctr"/>
            <a:endParaRPr lang="sr-Latn-RS" b="1" dirty="0"/>
          </a:p>
          <a:p>
            <a:pPr algn="ctr"/>
            <a:r>
              <a:rPr lang="sr-Latn-RS" sz="2400" b="1" i="1" dirty="0"/>
              <a:t>Zaštita geografskih oznaka u okviru zone slobodne trgovine između Srbije i EU</a:t>
            </a:r>
          </a:p>
          <a:p>
            <a:pPr algn="ctr"/>
            <a:endParaRPr lang="sr-Latn-RS" sz="2400" i="1" dirty="0"/>
          </a:p>
          <a:p>
            <a:pPr algn="ctr"/>
            <a:r>
              <a:rPr lang="sr-Latn-RS" dirty="0"/>
              <a:t>Prof. d</a:t>
            </a:r>
            <a:r>
              <a:rPr lang="sr-Latn-RS" dirty="0" smtClean="0"/>
              <a:t>r </a:t>
            </a:r>
            <a:r>
              <a:rPr lang="sr-Latn-RS" dirty="0"/>
              <a:t>Vladimir Medović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5400" y="1371600"/>
            <a:ext cx="12269880" cy="518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ZAŠTITA OZNAKA GEOGRAFSKOG POREKLA </a:t>
            </a:r>
            <a:endParaRPr lang="en-US" sz="2400" b="0" strike="noStrike" spc="-1" dirty="0">
              <a:solidFill>
                <a:srgbClr val="FFC000"/>
              </a:solidFill>
              <a:latin typeface="Arial"/>
            </a:endParaRPr>
          </a:p>
          <a:p>
            <a:pPr algn="ctr">
              <a:lnSpc>
                <a:spcPct val="100000"/>
              </a:lnSpc>
            </a:pPr>
            <a:r>
              <a:rPr lang="sr-Latn-CS" sz="2400" b="0" strike="noStrike" spc="-1" dirty="0">
                <a:solidFill>
                  <a:srgbClr val="FFC000"/>
                </a:solidFill>
                <a:latin typeface="Arial"/>
                <a:ea typeface="DejaVu Sans"/>
              </a:rPr>
              <a:t>POLJOPRIVREDNIH PROIZVODA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Srbija će pružiti punu zaštitu oznaka geografskog porekla registrovanih u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Sbija se obavezala da će odbiti registraciju žiga i zabraniti na svojoj teritoriji svaku uotrebu imena zaštićenih u EU za slične proizvode koji ne zadovoljavaju uslove za korišćenje oznake geografskog porekla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Prestanak upotrebe žigova koji su registrovani u Srbiji, a koji ne ispunjavaju propisane uslove, nakon isteka 5 godina od stupanja na snagu SSP</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Prestanak upotrebe oznaka geografskog porekla registrovnih u EU kao uobičajenih izraza u opštoj upotrebi za takve robe u Srbiji (rok 5 godina)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Roba koja se izvozi iz Srbije ne sme kršiti pravila o oznakama geografskog </a:t>
            </a:r>
            <a:r>
              <a:rPr lang="sr-Latn-CS" sz="2400" b="0" strike="noStrike" spc="-1" dirty="0" smtClean="0">
                <a:solidFill>
                  <a:srgbClr val="FFC000"/>
                </a:solidFill>
                <a:latin typeface="Arial"/>
                <a:ea typeface="DejaVu Sans"/>
              </a:rPr>
              <a:t>porekla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Mogućnost zaštite oznaka geografskog porekla iz Srbije u EU</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60840" y="1371600"/>
            <a:ext cx="12137760" cy="5187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rPr>
              <a:t>ZAŠTITA IMENA I OZNAKA GEOGRAFSKOG POREKLA VINA I ALKOHOLNIH PIĆA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Sporazum o uzajamnom priznavanju, zaštiti i kontroli imena vina, alkoholnih pića i aromatizovanih vina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Aneks II Protoklola 2 “Vina i alkoholna pića” uz SSP</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Ugovorne strane će na bazi nediskriminacije i reciprociteta, priznati, zaštiti i kontrolisati imena vina, alkoholnih pića i aromatizovanih vina iz druge ugovorne strane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Predmet zaštite mogu biti: </a:t>
            </a:r>
            <a:endParaRPr lang="en-US" sz="2400" b="0" strike="noStrike" spc="-1" dirty="0">
              <a:solidFill>
                <a:srgbClr val="FFC000"/>
              </a:solidFill>
              <a:latin typeface="Arial"/>
            </a:endParaRPr>
          </a:p>
          <a:p>
            <a:pPr marL="457200" indent="-457200">
              <a:lnSpc>
                <a:spcPct val="100000"/>
              </a:lnSpc>
              <a:buFont typeface="+mj-lt"/>
              <a:buAutoNum type="arabicPeriod"/>
            </a:pPr>
            <a:r>
              <a:rPr lang="sr-Latn-CS" sz="2400" b="0" strike="noStrike" spc="-1" dirty="0" smtClean="0">
                <a:solidFill>
                  <a:srgbClr val="FFC000"/>
                </a:solidFill>
                <a:latin typeface="Arial"/>
              </a:rPr>
              <a:t>reference </a:t>
            </a:r>
            <a:r>
              <a:rPr lang="sr-Latn-CS" sz="2400" b="0" strike="noStrike" spc="-1" dirty="0">
                <a:solidFill>
                  <a:srgbClr val="FFC000"/>
                </a:solidFill>
                <a:latin typeface="Arial"/>
              </a:rPr>
              <a:t>na ime ugovorne strane iz koje vino, alkoholno piće i aromatizovano vino vodi poreklo ili ostali nazivi koji se koriste da označe ugovornu stranu</a:t>
            </a:r>
            <a:endParaRPr lang="en-US" sz="2400" b="0" strike="noStrike" spc="-1" dirty="0">
              <a:solidFill>
                <a:srgbClr val="FFC000"/>
              </a:solidFill>
              <a:latin typeface="Arial"/>
            </a:endParaRPr>
          </a:p>
          <a:p>
            <a:pPr marL="457200" indent="-457200">
              <a:lnSpc>
                <a:spcPct val="100000"/>
              </a:lnSpc>
              <a:buFont typeface="+mj-lt"/>
              <a:buAutoNum type="arabicPeriod"/>
            </a:pPr>
            <a:r>
              <a:rPr lang="sr-Latn-CS" sz="2400" b="0" strike="noStrike" spc="-1" dirty="0" smtClean="0">
                <a:solidFill>
                  <a:srgbClr val="FFC000"/>
                </a:solidFill>
                <a:latin typeface="Arial"/>
              </a:rPr>
              <a:t>oznake </a:t>
            </a:r>
            <a:r>
              <a:rPr lang="sr-Latn-CS" sz="2400" b="0" strike="noStrike" spc="-1" dirty="0">
                <a:solidFill>
                  <a:srgbClr val="FFC000"/>
                </a:solidFill>
                <a:latin typeface="Arial"/>
              </a:rPr>
              <a:t>geografskog porekla</a:t>
            </a:r>
            <a:endParaRPr lang="en-US" sz="2400" b="0" strike="noStrike" spc="-1" dirty="0">
              <a:solidFill>
                <a:srgbClr val="FFC000"/>
              </a:solidFill>
              <a:latin typeface="Arial"/>
            </a:endParaRPr>
          </a:p>
          <a:p>
            <a:pPr marL="457200" indent="-457200">
              <a:lnSpc>
                <a:spcPct val="100000"/>
              </a:lnSpc>
              <a:buFont typeface="+mj-lt"/>
              <a:buAutoNum type="arabicPeriod"/>
            </a:pPr>
            <a:r>
              <a:rPr lang="sr-Latn-CS" sz="2400" b="0" strike="noStrike" spc="-1" dirty="0" smtClean="0">
                <a:solidFill>
                  <a:srgbClr val="FFC000"/>
                </a:solidFill>
                <a:latin typeface="Arial"/>
              </a:rPr>
              <a:t>tradicionalni </a:t>
            </a:r>
            <a:r>
              <a:rPr lang="sr-Latn-CS" sz="2400" b="0" strike="noStrike" spc="-1" dirty="0">
                <a:solidFill>
                  <a:srgbClr val="FFC000"/>
                </a:solidFill>
                <a:latin typeface="Arial"/>
              </a:rPr>
              <a:t>nazivi</a:t>
            </a:r>
            <a:endParaRPr lang="en-US" sz="2400" b="0" strike="noStrike" spc="-1" dirty="0">
              <a:solidFill>
                <a:srgbClr val="FFC000"/>
              </a:solidFill>
              <a:latin typeface="Arial"/>
            </a:endParaRPr>
          </a:p>
          <a:p>
            <a:pPr>
              <a:lnSpc>
                <a:spcPct val="100000"/>
              </a:lnSpc>
            </a:pPr>
            <a:r>
              <a:rPr lang="sr-Latn-CS" sz="2400" b="0" strike="noStrike" spc="-1" dirty="0">
                <a:latin typeface="Arial"/>
              </a:rPr>
              <a:t> </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60840" y="1371600"/>
            <a:ext cx="12137760" cy="5187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rPr>
              <a:t>ZAŠTITA IMENA  VINA I ALKOHOLNIH PIĆA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Zaštita imena podrazumeva da će reference i ostali nazivi koji označavaju državu u cilju identifikacije porekla biti rezervisani za vina i alkoholna pića koja vode poreklo iz dotične države </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Nazivi vina i alkoholnih pića neće biti upotrebljavani na način koji se razlikuje od onog predviđenog propisima EU i Srbije</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stomShape 1"/>
          <p:cNvSpPr/>
          <p:nvPr/>
        </p:nvSpPr>
        <p:spPr>
          <a:xfrm>
            <a:off x="60840" y="1371600"/>
            <a:ext cx="12137760" cy="548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rPr>
              <a:t>OZNAKE GEOGRAFSKOG POREKLA VINA I ALKOHOLNIH </a:t>
            </a:r>
            <a:r>
              <a:rPr lang="sr-Latn-CS" sz="2400" b="0" strike="noStrike" spc="-1" dirty="0" smtClean="0">
                <a:solidFill>
                  <a:srgbClr val="FFC000"/>
                </a:solidFill>
                <a:latin typeface="Arial"/>
              </a:rPr>
              <a:t>PIĆA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Međusobna zaštita geografskih oznaka vina i alkoholnih pića koje vode poreklo iz EU i Srbije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 Srbiji će biti zaštićene geografske oznake iz EU za vina i alkoholna pića koja potiču sa teritorije njenih država članica koja su navedena u Dodatku 1, Deo A, Aneksa II Protokola 2</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Ista obaveza se odnosi na EU u vezi vina i alkoholnih pića koja potiču sa teritorije Srbije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Uzajamna zaštita geografskih oznaka kojima se opisuju i predstavljaju pića koja vode poreklo sa teritorije ugovornih strana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 slučaju da su geografske oznake pića homonimi, predviđeno je da će biti zaštićen svaki naziv pod uslovom da je upotrebljen u dobroj veri i da se potrošači ne dovode u zabludu u vezi pravog porekla.</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stomShape 1"/>
          <p:cNvSpPr/>
          <p:nvPr/>
        </p:nvSpPr>
        <p:spPr>
          <a:xfrm>
            <a:off x="60840" y="762000"/>
            <a:ext cx="12137760" cy="579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rPr>
              <a:t>TRADICIONALNI NAZIVI VINA I ALKOHOLNIH PIĆA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Tradicionalni nazivi za vina i alkoholna pića EU koji su navedeni u Dodatku 2, Aneksa II neće se u Srbiji koristiti za opis ili predstavljanje vina koja potiču iz Srbije.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Istu obavezu preuzela i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Ugovorne strane će preduzeti sve potrebne mere za uzajamnu zaštitu tradicionalnih naziva koji se koriste za opis i predstavljanje vina koja potiču sa teritoriju ugovornih strana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To podrazumeva </a:t>
            </a:r>
            <a:r>
              <a:rPr lang="sr-Latn-CS" sz="2400" b="0" strike="noStrike" spc="-1" dirty="0" smtClean="0">
                <a:solidFill>
                  <a:srgbClr val="FFC000"/>
                </a:solidFill>
                <a:latin typeface="Arial"/>
              </a:rPr>
              <a:t>upotrebu odgovarajućih </a:t>
            </a:r>
            <a:r>
              <a:rPr lang="sr-Latn-CS" sz="2400" b="0" strike="noStrike" spc="-1" dirty="0">
                <a:solidFill>
                  <a:srgbClr val="FFC000"/>
                </a:solidFill>
                <a:latin typeface="Arial"/>
              </a:rPr>
              <a:t>pravnih sredstava za efikasnu pravnu zaštitu i sprečavanje upotrebe tradicionalnih naziva za opisivanje vina koja nemaju prava na tradicionalne nazive.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 slučaju da su geografske oznake pića homonimi, predviđeno je da će biti zaštićen svaki naziv pod uslovom da je upotrebljen u dobroj veri i da se potrošači ne dovode u zabludu u vezi pravog porekla</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60840" y="1371600"/>
            <a:ext cx="12137760" cy="5187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rPr>
              <a:t>ZABRANA REGISTRACIJE ŽIGOVA ZA VINA I ALKOHOLNA PIĆA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 cilju delotvorne zaštite geografskih oznaka naziva, nadležni organi ugovornih strana odbiti registraciju žigova za vino ili akoholno piće koji je identičan sa, ili sličan, ili sadrži referencu na geografsku oznaku koja se odnosi na vino ili akoholno piće koje nema to poreklo i </a:t>
            </a:r>
            <a:r>
              <a:rPr lang="sr-Latn-CS" sz="2400" b="0" strike="noStrike" spc="-1" dirty="0" smtClean="0">
                <a:solidFill>
                  <a:srgbClr val="FFC000"/>
                </a:solidFill>
                <a:latin typeface="Arial"/>
              </a:rPr>
              <a:t>koji ne ispunjava </a:t>
            </a:r>
            <a:r>
              <a:rPr lang="sr-Latn-CS" sz="2400" b="0" strike="noStrike" spc="-1" dirty="0">
                <a:solidFill>
                  <a:srgbClr val="FFC000"/>
                </a:solidFill>
                <a:latin typeface="Arial"/>
              </a:rPr>
              <a:t>pravila koja regulišu njegovu upotrebu.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rPr>
              <a:t>Ugovorne strane takođe će odbiti registraciju ćiga za vino koje sadrži ili se sastoji od tradicionalnog naziva zaštićenog Aneksom II, ako dato vino nije ono za koje je taj tradicionalni naziv </a:t>
            </a:r>
            <a:r>
              <a:rPr lang="sr-Latn-CS" sz="2400" b="0" strike="noStrike" spc="-1" dirty="0" smtClean="0">
                <a:solidFill>
                  <a:srgbClr val="FFC000"/>
                </a:solidFill>
                <a:latin typeface="Arial"/>
              </a:rPr>
              <a:t>rezervisan</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stomShape 1"/>
          <p:cNvSpPr/>
          <p:nvPr/>
        </p:nvSpPr>
        <p:spPr>
          <a:xfrm>
            <a:off x="-38880" y="1371600"/>
            <a:ext cx="12336840" cy="434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USKLAĐIVANJE ZAKONODAVSTVA SA PRAVNIM TEKOVINAMA EU</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Obaveza Srbije da postepeno uskladi svoje postojeće i buduće zakonodavstvo sa pravnim tekovinama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Usklađivanje zakonodavstva podrazumeva i njegovu pravilnu primenu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Prva faza usklađivanja zakonodavstva: pravne tekovine u oblasti unutrašnjeg tržišta, pravosuđe, sloboda, bezbednost</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Kasnija faza: preostale pravne tekovine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Rok za usaglašavanje zakonodavstva 6 godina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Vlada Srbije i Evropska komisija će definisati program usaglašavanja, kao i praćenja procesa harmonizacije</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stomShape 1"/>
          <p:cNvSpPr/>
          <p:nvPr/>
        </p:nvSpPr>
        <p:spPr>
          <a:xfrm>
            <a:off x="-46800" y="1371600"/>
            <a:ext cx="12352320" cy="411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INTELEKTUALNA SVOJINA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Klauzula nacionalnog tretmana i najpovlašćenije nacije u pogledu zaštite intelektualne svojine </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Obaveza Srbije da pristupi određenim međunarodnim konvencijama u oblasti intelektualne svojine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Od dostignutog nivoa zaštite intelektualne svojine zavisiće saradnja između EU i Srbije u oblasti naučnog istraživanja i tehnološkog raz</a:t>
            </a:r>
            <a:r>
              <a:rPr lang="en-US" sz="2400" b="0" strike="noStrike" spc="-1" dirty="0" err="1">
                <a:solidFill>
                  <a:srgbClr val="FFC000"/>
                </a:solidFill>
                <a:latin typeface="Arial"/>
                <a:ea typeface="DejaVu Sans"/>
              </a:rPr>
              <a:t>voj</a:t>
            </a:r>
            <a:r>
              <a:rPr lang="sr-Latn-CS" sz="2400" b="0" strike="noStrike" spc="-1" dirty="0">
                <a:solidFill>
                  <a:srgbClr val="FFC000"/>
                </a:solidFill>
                <a:latin typeface="Arial"/>
                <a:ea typeface="DejaVu Sans"/>
              </a:rPr>
              <a:t>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Nepoštovanje intelektualne svojine razlog za donošenje mera za ograničavanje trgovine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Rok za usaglašavanje propisa: 5 godina</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612360" y="1828800"/>
            <a:ext cx="11034000" cy="217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ZAŠTITA POTROŠAČA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Obaveza usaglašavanja propisa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Obezbeđenje delotvorne zaštite potrošača i održavanje odgovarajućih standarda bezbednosti</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685800" y="1828800"/>
            <a:ext cx="8572680" cy="217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ZAŠTITA ŽIVOTNE SREDINE</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Obaveza usklađivanja propisa sa pravom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Primena Kjoto protokola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Tržišne implikacije zaštite životne sredine</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444240" y="508680"/>
            <a:ext cx="11213640" cy="416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sr-Latn-CS" sz="2400" b="0" strike="noStrike" spc="-1" dirty="0">
                <a:solidFill>
                  <a:srgbClr val="FFC000"/>
                </a:solidFill>
                <a:latin typeface="Arial"/>
                <a:ea typeface="DejaVu Sans"/>
              </a:rPr>
              <a:t>SRBIJA U PROCESU STABILIZACIJE I </a:t>
            </a:r>
            <a:r>
              <a:rPr lang="sr-Latn-CS" sz="2400" b="0" strike="noStrike" spc="-1" dirty="0" smtClean="0">
                <a:solidFill>
                  <a:srgbClr val="FFC000"/>
                </a:solidFill>
                <a:latin typeface="Arial"/>
                <a:ea typeface="DejaVu Sans"/>
              </a:rPr>
              <a:t>PRIDRUŽIVANJA (PSP)</a:t>
            </a:r>
            <a:endParaRPr lang="en-US" sz="2400" b="0" strike="noStrike" spc="-1" dirty="0">
              <a:solidFill>
                <a:srgbClr val="FFC000"/>
              </a:solidFill>
              <a:latin typeface="Arial"/>
            </a:endParaRPr>
          </a:p>
          <a:p>
            <a:pPr algn="ct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SRJ učesnik PSP-a od novembra 2000.</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4. februara 2003. osnovana državna zajednica Srbija i Crna Gora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Pregovori o potpisivanju SSP-a zap</a:t>
            </a:r>
            <a:r>
              <a:rPr lang="en-US" sz="2400" b="0" strike="noStrike" spc="-1" dirty="0">
                <a:solidFill>
                  <a:srgbClr val="FFC000"/>
                </a:solidFill>
                <a:latin typeface="Arial"/>
                <a:ea typeface="DejaVu Sans"/>
              </a:rPr>
              <a:t>o</a:t>
            </a:r>
            <a:r>
              <a:rPr lang="sr-Latn-CS" sz="2400" b="0" strike="noStrike" spc="-1" dirty="0">
                <a:solidFill>
                  <a:srgbClr val="FFC000"/>
                </a:solidFill>
                <a:latin typeface="Arial"/>
                <a:ea typeface="DejaVu Sans"/>
              </a:rPr>
              <a:t>četi oktobra 2005. - dvostruki kolosek</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Maj 2006. </a:t>
            </a:r>
            <a:r>
              <a:rPr lang="sr-Latn-CS" sz="2400" b="0" strike="noStrike" spc="-1" dirty="0" smtClean="0">
                <a:solidFill>
                  <a:srgbClr val="FFC000"/>
                </a:solidFill>
                <a:latin typeface="Arial"/>
                <a:ea typeface="DejaVu Sans"/>
              </a:rPr>
              <a:t>suspendovani </a:t>
            </a:r>
            <a:r>
              <a:rPr lang="sr-Latn-CS" sz="2400" b="0" strike="noStrike" spc="-1" dirty="0">
                <a:solidFill>
                  <a:srgbClr val="FFC000"/>
                </a:solidFill>
                <a:latin typeface="Arial"/>
                <a:ea typeface="DejaVu Sans"/>
              </a:rPr>
              <a:t>pregovori sa Srbijom o </a:t>
            </a:r>
            <a:r>
              <a:rPr lang="sr-Latn-CS" sz="2400" b="0" strike="noStrike" spc="-1" dirty="0" smtClean="0">
                <a:solidFill>
                  <a:srgbClr val="FFC000"/>
                </a:solidFill>
                <a:latin typeface="Arial"/>
                <a:ea typeface="DejaVu Sans"/>
              </a:rPr>
              <a:t>SSP-u </a:t>
            </a:r>
            <a:r>
              <a:rPr lang="sr-Latn-CS" sz="2400" b="0" strike="noStrike" spc="-1" dirty="0">
                <a:solidFill>
                  <a:srgbClr val="FFC000"/>
                </a:solidFill>
                <a:latin typeface="Arial"/>
                <a:ea typeface="DejaVu Sans"/>
              </a:rPr>
              <a:t>zbog nesaradnje sa Haškim tribunalom</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Jun 2006. Crna Gora proglasila nezavisnost</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Pregovori o SSP-u nastavljeni u junu 2007.</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en-US" sz="2400" b="0" strike="noStrike" spc="-1" dirty="0">
                <a:solidFill>
                  <a:srgbClr val="FFC000"/>
                </a:solidFill>
                <a:latin typeface="Arial"/>
                <a:ea typeface="DejaVu Sans"/>
              </a:rPr>
              <a:t>29. </a:t>
            </a:r>
            <a:r>
              <a:rPr lang="en-US" sz="2400" b="0" strike="noStrike" spc="-1" dirty="0" err="1">
                <a:solidFill>
                  <a:srgbClr val="FFC000"/>
                </a:solidFill>
                <a:latin typeface="Arial"/>
                <a:ea typeface="DejaVu Sans"/>
              </a:rPr>
              <a:t>april</a:t>
            </a:r>
            <a:r>
              <a:rPr lang="en-US" sz="2400" b="0" strike="noStrike" spc="-1" dirty="0">
                <a:solidFill>
                  <a:srgbClr val="FFC000"/>
                </a:solidFill>
                <a:latin typeface="Arial"/>
                <a:ea typeface="DejaVu Sans"/>
              </a:rPr>
              <a:t> 2008. </a:t>
            </a:r>
            <a:r>
              <a:rPr lang="en-US" sz="2400" b="0" strike="noStrike" spc="-1" dirty="0" err="1">
                <a:solidFill>
                  <a:srgbClr val="FFC000"/>
                </a:solidFill>
                <a:latin typeface="Arial"/>
                <a:ea typeface="DejaVu Sans"/>
              </a:rPr>
              <a:t>potpisan</a:t>
            </a:r>
            <a:r>
              <a:rPr lang="en-US" sz="2400" b="0" strike="noStrike" spc="-1" dirty="0">
                <a:solidFill>
                  <a:srgbClr val="FFC000"/>
                </a:solidFill>
                <a:latin typeface="Arial"/>
                <a:ea typeface="DejaVu Sans"/>
              </a:rPr>
              <a:t> SSP.</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stomShape 1"/>
          <p:cNvSpPr/>
          <p:nvPr/>
        </p:nvSpPr>
        <p:spPr>
          <a:xfrm>
            <a:off x="-1080" y="1371600"/>
            <a:ext cx="12260880" cy="358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POLITIKE SARADNJE</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Sveobuhvatna saradnja između ugovornih strana </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Cilj saradnje: održiv ekonomski i društveni razvoj Srbije, uz očuvanje životne sredine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Finansijska pomoć EU: bespovratna sredstva i zajmovi</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Uslovi za finansijsku pomoć: ispunjenje kopenhaškihh kriterijuma, uspešna primena SSP i sposobnost da se sprovedu demokratske, ekonomske i institucionalne reforme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Prioriteti za finansiranje iz sredstava EU: pravosuđe i unutrašnji poslovi, usklađivanje zakonodavstva, održivi razvoj i smanjenje siromaštva i zaštita životne sredine</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336600" y="1371600"/>
            <a:ext cx="11585520" cy="403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strike="noStrike" spc="-1" dirty="0">
                <a:solidFill>
                  <a:srgbClr val="FFC000"/>
                </a:solidFill>
                <a:latin typeface="Arial"/>
                <a:ea typeface="DejaVu Sans"/>
              </a:rPr>
              <a:t>INSTITUCIONALNI OKVIR</a:t>
            </a:r>
            <a:endParaRPr lang="en-US" sz="240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Savet za stabilizaciju i pridruživanje</a:t>
            </a:r>
            <a:r>
              <a:rPr lang="sr-Latn-CS" sz="2400" b="0" strike="noStrike" spc="-1" dirty="0">
                <a:solidFill>
                  <a:srgbClr val="FFC000"/>
                </a:solidFill>
                <a:latin typeface="Arial"/>
                <a:ea typeface="DejaVu Sans"/>
              </a:rPr>
              <a:t>: nadzor nad primenom sporazuma, rešavanje međusobnih sporova i dalji razvoj odnosa između ugovornih strana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smtClean="0">
                <a:solidFill>
                  <a:srgbClr val="FFC000"/>
                </a:solidFill>
                <a:latin typeface="Arial"/>
                <a:ea typeface="DejaVu Sans"/>
              </a:rPr>
              <a:t>Odluke </a:t>
            </a:r>
            <a:r>
              <a:rPr lang="sr-Latn-CS" sz="2400" b="0" strike="noStrike" spc="-1" dirty="0">
                <a:solidFill>
                  <a:srgbClr val="FFC000"/>
                </a:solidFill>
                <a:latin typeface="Arial"/>
                <a:ea typeface="DejaVu Sans"/>
              </a:rPr>
              <a:t>Saveta za stabilizaciju i pridruživanje obavezujuće za ugovorne strane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Odbor za stabilizaciju i pridruživanje</a:t>
            </a:r>
            <a:r>
              <a:rPr lang="sr-Latn-CS" sz="2400" b="0" strike="noStrike" spc="-1" dirty="0">
                <a:solidFill>
                  <a:srgbClr val="FFC000"/>
                </a:solidFill>
                <a:latin typeface="Arial"/>
                <a:ea typeface="DejaVu Sans"/>
              </a:rPr>
              <a:t>: pomoćni organ Saveta za stabilizaciju i pridruživanje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Parlamentarni odbor za stabilizaciju i pridruživanje</a:t>
            </a:r>
            <a:r>
              <a:rPr lang="sr-Latn-CS" sz="2400" b="0" strike="noStrike" spc="-1" dirty="0">
                <a:solidFill>
                  <a:srgbClr val="FFC000"/>
                </a:solidFill>
                <a:latin typeface="Arial"/>
                <a:ea typeface="DejaVu Sans"/>
              </a:rPr>
              <a:t>: konsultativno telo</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Arbitraža</a:t>
            </a:r>
            <a:r>
              <a:rPr lang="sr-Latn-CS" sz="2400" b="0" strike="noStrike" spc="-1" dirty="0">
                <a:solidFill>
                  <a:srgbClr val="FFC000"/>
                </a:solidFill>
                <a:latin typeface="Arial"/>
                <a:ea typeface="DejaVu Sans"/>
              </a:rPr>
              <a:t> za slučaj da Savet za stabilizaciju i pridruživanje ne može da reši spor oko tumačenja ili primene sporazuma</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48960" y="1600200"/>
            <a:ext cx="12356640" cy="3657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OBAVEZE UGOVORNIH STRANA U PRIMENI SSP</a:t>
            </a:r>
            <a:endParaRPr lang="en-US" sz="2400" b="0" strike="noStrike" spc="-1" dirty="0">
              <a:solidFill>
                <a:srgbClr val="FFC000"/>
              </a:solidFill>
              <a:latin typeface="Arial"/>
            </a:endParaRPr>
          </a:p>
          <a:p>
            <a:pPr>
              <a:lnSpc>
                <a:spcPct val="100000"/>
              </a:lnSpc>
            </a:pPr>
            <a:endParaRPr lang="sr-Latn-RS" sz="2400" b="0" strike="noStrike" spc="-1" dirty="0" smtClean="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Ugovorne strane obavezne da preduzmu sve mere za ispunjavanje obaveza iz sporazuma i ciljeva pridruživanja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Slobodan pristup, bez diskriminacije, fizičkih i pravnih lica sudovima i upravnim organima druge ugovorne strane radi zaštite svojih ličnih i imovinskih prava na osnovu SSP</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Načelo zabrane diskriminacije u primeni SSP</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60840" y="1371600"/>
            <a:ext cx="12137400" cy="313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VAŽENJE SSP</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SSP je zaključen na neodređeno vreme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Svaka strana može suspendovati primenu sporazuma zbog povrede nekog od suštinskih elemenata sporazuma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Svaka strana može otkazati sporazuma tako što će o tome obavestiti drugu ugovornu stranu </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Otkazni rok: 6 meseci </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27720" y="1371600"/>
            <a:ext cx="12314160" cy="419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SPORAZUMI O PRIDRUŽIVANJU U PRAVU EU</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Sporazumi o pridruživanju predviđaju uzajamna prava i obaveze, zajedničke poduhvate i posebne procedure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Stvaraju posebne, privilegovane veze između EU i trećih zemalja koje moraju, barem u određenom obimu, da u uzmu učešća u sistemu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Treća zemlja ne postaje deo institucionalne strukure EU, niti stiče poseban status u okviru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Međunarodni sporazum</a:t>
            </a:r>
            <a:r>
              <a:rPr lang="en-US" sz="2400" b="0" strike="noStrike" spc="-1" dirty="0">
                <a:solidFill>
                  <a:srgbClr val="FFC000"/>
                </a:solidFill>
                <a:latin typeface="Arial"/>
                <a:ea typeface="DejaVu Sans"/>
              </a:rPr>
              <a:t>:</a:t>
            </a:r>
            <a:r>
              <a:rPr lang="sr-Latn-CS" sz="2400" b="0" strike="noStrike" spc="-1" dirty="0">
                <a:solidFill>
                  <a:srgbClr val="FFC000"/>
                </a:solidFill>
                <a:latin typeface="Arial"/>
                <a:ea typeface="DejaVu Sans"/>
              </a:rPr>
              <a:t>  zaključuje </a:t>
            </a:r>
            <a:r>
              <a:rPr lang="en-US" sz="2400" b="0" strike="noStrike" spc="-1" dirty="0">
                <a:solidFill>
                  <a:srgbClr val="FFC000"/>
                </a:solidFill>
                <a:latin typeface="Arial"/>
                <a:ea typeface="DejaVu Sans"/>
              </a:rPr>
              <a:t>se </a:t>
            </a:r>
            <a:r>
              <a:rPr lang="sr-Latn-CS" sz="2400" b="0" strike="noStrike" spc="-1" dirty="0">
                <a:solidFill>
                  <a:srgbClr val="FFC000"/>
                </a:solidFill>
                <a:latin typeface="Arial"/>
                <a:ea typeface="DejaVu Sans"/>
              </a:rPr>
              <a:t>i proizvodi pravno dejstvo po pravilima međunarodnog prava</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179640" y="1371600"/>
            <a:ext cx="11899440" cy="411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PREDMET </a:t>
            </a:r>
            <a:r>
              <a:rPr lang="sr-Latn-CS" sz="2400" b="0" strike="noStrike" spc="-1" dirty="0" smtClean="0">
                <a:solidFill>
                  <a:srgbClr val="FFC000"/>
                </a:solidFill>
                <a:latin typeface="Arial"/>
                <a:ea typeface="DejaVu Sans"/>
              </a:rPr>
              <a:t>SSP-a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Posebna v</a:t>
            </a:r>
            <a:r>
              <a:rPr lang="en-US" sz="2400" b="0" strike="noStrike" spc="-1" dirty="0">
                <a:solidFill>
                  <a:srgbClr val="FFC000"/>
                </a:solidFill>
                <a:latin typeface="Arial"/>
                <a:ea typeface="DejaVu Sans"/>
              </a:rPr>
              <a:t>r</a:t>
            </a:r>
            <a:r>
              <a:rPr lang="sr-Latn-CS" sz="2400" b="0" strike="noStrike" spc="-1" dirty="0">
                <a:solidFill>
                  <a:srgbClr val="FFC000"/>
                </a:solidFill>
                <a:latin typeface="Arial"/>
                <a:ea typeface="DejaVu Sans"/>
              </a:rPr>
              <a:t>sta sporazuma o pridruživanju, prilagođena </a:t>
            </a:r>
            <a:r>
              <a:rPr lang="en-US" sz="2400" b="0" strike="noStrike" spc="-1" dirty="0">
                <a:solidFill>
                  <a:srgbClr val="FFC000"/>
                </a:solidFill>
                <a:latin typeface="Arial"/>
                <a:ea typeface="DejaVu Sans"/>
              </a:rPr>
              <a:t>z</a:t>
            </a:r>
            <a:r>
              <a:rPr lang="sr-Latn-CS" sz="2400" b="0" strike="noStrike" spc="-1" dirty="0">
                <a:solidFill>
                  <a:srgbClr val="FFC000"/>
                </a:solidFill>
                <a:latin typeface="Arial"/>
                <a:ea typeface="DejaVu Sans"/>
              </a:rPr>
              <a:t>emljama Zapadnog Balkana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Predmet:</a:t>
            </a:r>
            <a:r>
              <a:rPr lang="sr-Latn-CS" sz="2400" b="0" strike="noStrike" spc="-1" dirty="0">
                <a:solidFill>
                  <a:srgbClr val="FFC000"/>
                </a:solidFill>
                <a:latin typeface="Arial"/>
                <a:ea typeface="DejaVu Sans"/>
              </a:rPr>
              <a:t> politički dijalog, regionalna saradnja, stvaranje zone slobodne trgovine, harmonizacija prava sa pravnim tekovinama EU, saradnja između Srbije i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Bitni elementi SSP:</a:t>
            </a:r>
            <a:r>
              <a:rPr lang="sr-Latn-CS" sz="2400" b="0" strike="noStrike" spc="-1" dirty="0">
                <a:solidFill>
                  <a:srgbClr val="FFC000"/>
                </a:solidFill>
                <a:latin typeface="Arial"/>
                <a:ea typeface="DejaVu Sans"/>
              </a:rPr>
              <a:t> vladavina prava, poštovanje demokratskih načela i ljudskih prava, načela tržišne ekonomije, poštovanje međunarodnog prava</a:t>
            </a:r>
            <a:r>
              <a:rPr lang="en-US" sz="2400" b="0" strike="noStrike" spc="-1" dirty="0">
                <a:solidFill>
                  <a:srgbClr val="FFC000"/>
                </a:solidFill>
                <a:latin typeface="Arial"/>
                <a:ea typeface="DejaVu Sans"/>
              </a:rPr>
              <a:t> </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Suštinski elementi PSP:</a:t>
            </a:r>
            <a:r>
              <a:rPr lang="sr-Latn-CS" sz="2400" b="0" strike="noStrike" spc="-1" dirty="0">
                <a:solidFill>
                  <a:srgbClr val="FFC000"/>
                </a:solidFill>
                <a:latin typeface="Arial"/>
                <a:ea typeface="DejaVu Sans"/>
              </a:rPr>
              <a:t> međunarodni i regionalni mir</a:t>
            </a:r>
            <a:r>
              <a:rPr lang="en-US" sz="2400" b="0" strike="noStrike" spc="-1" dirty="0">
                <a:solidFill>
                  <a:srgbClr val="FFC000"/>
                </a:solidFill>
                <a:latin typeface="Arial"/>
                <a:ea typeface="DejaVu Sans"/>
              </a:rPr>
              <a:t> </a:t>
            </a:r>
            <a:r>
              <a:rPr lang="sr-Latn-CS" sz="2400" b="0" strike="noStrike" spc="-1" dirty="0">
                <a:solidFill>
                  <a:srgbClr val="FFC000"/>
                </a:solidFill>
                <a:latin typeface="Arial"/>
                <a:ea typeface="DejaVu Sans"/>
              </a:rPr>
              <a:t>i stabilnosti, dobrosusedski odnosi, poštovanje ljudskih i manji</a:t>
            </a:r>
            <a:r>
              <a:rPr lang="en-US" sz="2400" b="0" strike="noStrike" spc="-1" dirty="0">
                <a:solidFill>
                  <a:srgbClr val="FFC000"/>
                </a:solidFill>
                <a:latin typeface="Arial"/>
                <a:ea typeface="DejaVu Sans"/>
              </a:rPr>
              <a:t>n</a:t>
            </a:r>
            <a:r>
              <a:rPr lang="sr-Latn-CS" sz="2400" b="0" strike="noStrike" spc="-1" dirty="0">
                <a:solidFill>
                  <a:srgbClr val="FFC000"/>
                </a:solidFill>
                <a:latin typeface="Arial"/>
                <a:ea typeface="DejaVu Sans"/>
              </a:rPr>
              <a:t>skih prava.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1" strike="noStrike" spc="-1" dirty="0">
                <a:solidFill>
                  <a:srgbClr val="FFC000"/>
                </a:solidFill>
                <a:latin typeface="Arial"/>
                <a:ea typeface="DejaVu Sans"/>
              </a:rPr>
              <a:t>Osnovni cilj SSP:</a:t>
            </a:r>
            <a:r>
              <a:rPr lang="sr-Latn-CS" sz="2400" b="0" strike="noStrike" spc="-1" dirty="0">
                <a:solidFill>
                  <a:srgbClr val="FFC000"/>
                </a:solidFill>
                <a:latin typeface="Arial"/>
                <a:ea typeface="DejaVu Sans"/>
              </a:rPr>
              <a:t> priprema Srbije za članstvo u EU</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64080" y="1067400"/>
            <a:ext cx="12251520" cy="380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400" b="0" strike="noStrike" spc="-1" dirty="0">
                <a:solidFill>
                  <a:srgbClr val="FFC000"/>
                </a:solidFill>
                <a:latin typeface="Arial"/>
                <a:ea typeface="DejaVu Sans"/>
              </a:rPr>
              <a:t>CILJEVI SSP</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en-US" sz="2400" b="0" strike="noStrike" spc="-1" dirty="0" err="1">
                <a:solidFill>
                  <a:srgbClr val="FFC000"/>
                </a:solidFill>
                <a:latin typeface="Arial"/>
                <a:ea typeface="DejaVu Sans"/>
              </a:rPr>
              <a:t>Podr</a:t>
            </a:r>
            <a:r>
              <a:rPr lang="sr-Latn-CS" sz="2400" b="0" strike="noStrike" spc="-1" dirty="0">
                <a:solidFill>
                  <a:srgbClr val="FFC000"/>
                </a:solidFill>
                <a:latin typeface="Arial"/>
                <a:ea typeface="DejaVu Sans"/>
              </a:rPr>
              <a:t>žavanje napora Srbije u jačanju demokratije i vladavine prava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Doprinos političkoj, privrednoj i institucionalnoj stabilnsti Srbije i regiona</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Stvaranje okvira za politički dijalog i stvaranje bliskih političkih </a:t>
            </a:r>
            <a:r>
              <a:rPr lang="sr-Latn-CS" sz="2400" b="0" strike="noStrike" spc="-1" dirty="0" smtClean="0">
                <a:solidFill>
                  <a:srgbClr val="FFC000"/>
                </a:solidFill>
                <a:latin typeface="Arial"/>
                <a:ea typeface="DejaVu Sans"/>
              </a:rPr>
              <a:t>vezaizmeđu Srbije i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Podržavanje napora Srbije da razvije privrednu i međunarodnu saradnju, između ostalog i kroz</a:t>
            </a:r>
            <a:r>
              <a:rPr lang="en-US" sz="2400" b="0" strike="noStrike" spc="-1" dirty="0">
                <a:solidFill>
                  <a:srgbClr val="FFC000"/>
                </a:solidFill>
                <a:latin typeface="Arial"/>
                <a:ea typeface="DejaVu Sans"/>
              </a:rPr>
              <a:t> </a:t>
            </a:r>
            <a:r>
              <a:rPr lang="en-US" sz="2400" b="0" strike="noStrike" spc="-1" dirty="0" err="1">
                <a:solidFill>
                  <a:srgbClr val="FFC000"/>
                </a:solidFill>
                <a:latin typeface="Arial"/>
                <a:ea typeface="DejaVu Sans"/>
              </a:rPr>
              <a:t>uskla</a:t>
            </a:r>
            <a:r>
              <a:rPr lang="sr-Latn-CS" sz="2400" b="0" strike="noStrike" spc="-1" dirty="0">
                <a:solidFill>
                  <a:srgbClr val="FFC000"/>
                </a:solidFill>
                <a:latin typeface="Arial"/>
                <a:ea typeface="DejaVu Sans"/>
              </a:rPr>
              <a:t>đivanje zakonodavstva sa zakonodavstvom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Podržavanje napora Srbije da stvori funkcionalnu tržišnu privredu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Stvaranje zone slobodne trgovine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Podsticanje regionalne saradnje u svim oblastima obuhvaćenim SSP</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30960" y="1143000"/>
            <a:ext cx="12196800" cy="441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REGIONALNA SARADNJA</a:t>
            </a:r>
            <a:endParaRPr lang="en-US" sz="2400" b="0" strike="noStrike" spc="-1" dirty="0">
              <a:solidFill>
                <a:srgbClr val="FFC000"/>
              </a:solidFill>
              <a:latin typeface="Arial"/>
            </a:endParaRPr>
          </a:p>
          <a:p>
            <a:pPr>
              <a:lnSpc>
                <a:spcPct val="100000"/>
              </a:lnSpc>
            </a:pPr>
            <a:endParaRPr lang="en-US" sz="2400" b="0" strike="noStrike" spc="-1" dirty="0">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Suštinski elementi PSP: međunarodni i regionalni mir i stabilnost, razvoj dobrosusedskih odnosa i poštovanja ljudskih i manjinskih prava </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Poštovanje i primena CEFTA ugovora iz 2006.</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Zaključivanje bilateralnih ugovora sa državama koje su potpisale SSP o međusobnoj saradnji u svim pitanjima obuhvaćenim SSP (rok 2 godine)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Spremnost Srbije za zaključivanje bilateralnih ugovora uslov za dalji razvoj odnosa sa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Sporazumi o slobodnoj trgovini sa kandidatima za članstvo u EU (Turska 2009. godine, države članice EFTA 2010. godine)</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10800" y="1371600"/>
            <a:ext cx="12280680" cy="358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SLOBODA KRETANJA ROBE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U roku od 6 godina stvaranje zone slobodne trgovine između Srbije i EU</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Zabrana carina, kvanitativnih ograničenja na uvoz i izvoz i poreske diskriminacije</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Dozvoljena ograničenja trgovine – zabrana uvoza, izvoza ili tranzita robe zbog razloga javnog morala, javnog interesa ili javne bezbednosti, zaštite zadravlja i života ljudi, životinja ili biljaka, zaštite nacionalnog blaga umetničke, istorijske i arheološke vrednosti ili zaštita intelektualne svojine ili pravila koje se odnose na zlato i srebro </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Rok</a:t>
            </a:r>
            <a:r>
              <a:rPr lang="en-US" sz="2400" b="0" strike="noStrike" spc="-1" dirty="0">
                <a:solidFill>
                  <a:srgbClr val="FFC000"/>
                </a:solidFill>
                <a:latin typeface="Arial"/>
                <a:ea typeface="DejaVu Sans"/>
              </a:rPr>
              <a:t> </a:t>
            </a:r>
            <a:r>
              <a:rPr lang="en-US" sz="2400" b="0" strike="noStrike" spc="-1" dirty="0" err="1">
                <a:solidFill>
                  <a:srgbClr val="FFC000"/>
                </a:solidFill>
                <a:latin typeface="Arial"/>
                <a:ea typeface="DejaVu Sans"/>
              </a:rPr>
              <a:t>za</a:t>
            </a:r>
            <a:r>
              <a:rPr lang="en-US" sz="2400" b="0" strike="noStrike" spc="-1" dirty="0">
                <a:solidFill>
                  <a:srgbClr val="FFC000"/>
                </a:solidFill>
                <a:latin typeface="Arial"/>
                <a:ea typeface="DejaVu Sans"/>
              </a:rPr>
              <a:t> u</a:t>
            </a:r>
            <a:r>
              <a:rPr lang="sr-Latn-CS" sz="2400" b="0" strike="noStrike" spc="-1" dirty="0">
                <a:solidFill>
                  <a:srgbClr val="FFC000"/>
                </a:solidFill>
                <a:latin typeface="Arial"/>
                <a:ea typeface="DejaVu Sans"/>
              </a:rPr>
              <a:t>spostavljanje</a:t>
            </a:r>
            <a:r>
              <a:rPr lang="en-US" sz="2400" b="0" strike="noStrike" spc="-1" dirty="0">
                <a:solidFill>
                  <a:srgbClr val="FFC000"/>
                </a:solidFill>
                <a:latin typeface="Arial"/>
                <a:ea typeface="DejaVu Sans"/>
              </a:rPr>
              <a:t> zone </a:t>
            </a:r>
            <a:r>
              <a:rPr lang="en-US" sz="2400" b="0" strike="noStrike" spc="-1" dirty="0" err="1">
                <a:solidFill>
                  <a:srgbClr val="FFC000"/>
                </a:solidFill>
                <a:latin typeface="Arial"/>
                <a:ea typeface="DejaVu Sans"/>
              </a:rPr>
              <a:t>slobodne</a:t>
            </a:r>
            <a:r>
              <a:rPr lang="en-US" sz="2400" b="0" strike="noStrike" spc="-1" dirty="0">
                <a:solidFill>
                  <a:srgbClr val="FFC000"/>
                </a:solidFill>
                <a:latin typeface="Arial"/>
                <a:ea typeface="DejaVu Sans"/>
              </a:rPr>
              <a:t> </a:t>
            </a:r>
            <a:r>
              <a:rPr lang="en-US" sz="2400" b="0" strike="noStrike" spc="-1" dirty="0" err="1">
                <a:solidFill>
                  <a:srgbClr val="FFC000"/>
                </a:solidFill>
                <a:latin typeface="Arial"/>
                <a:ea typeface="DejaVu Sans"/>
              </a:rPr>
              <a:t>trgovine</a:t>
            </a:r>
            <a:r>
              <a:rPr lang="sr-Latn-CS" sz="2400" b="0" strike="noStrike" spc="-1" dirty="0">
                <a:solidFill>
                  <a:srgbClr val="FFC000"/>
                </a:solidFill>
                <a:latin typeface="Arial"/>
                <a:ea typeface="DejaVu Sans"/>
              </a:rPr>
              <a:t>: 1. februar 2016.</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10800" y="1371600"/>
            <a:ext cx="12280680" cy="330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smtClean="0">
                <a:solidFill>
                  <a:srgbClr val="FFC000"/>
                </a:solidFill>
                <a:latin typeface="Arial"/>
                <a:ea typeface="DejaVu Sans"/>
              </a:rPr>
              <a:t>PRAVILA O POREKLU ROBE</a:t>
            </a:r>
            <a:endParaRPr lang="en-US" sz="2400" b="0" strike="noStrike" spc="-1" dirty="0" smtClean="0">
              <a:solidFill>
                <a:srgbClr val="FFC000"/>
              </a:solidFill>
              <a:latin typeface="Arial"/>
            </a:endParaRPr>
          </a:p>
          <a:p>
            <a:pPr>
              <a:lnSpc>
                <a:spcPct val="100000"/>
              </a:lnSpc>
            </a:pPr>
            <a:endParaRPr lang="en-US" sz="2400" b="0" strike="noStrike" spc="-1" dirty="0" smtClean="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smtClean="0">
                <a:solidFill>
                  <a:srgbClr val="FFC000"/>
                </a:solidFill>
                <a:latin typeface="Arial"/>
                <a:ea typeface="DejaVu Sans"/>
              </a:rPr>
              <a:t>Odredbe o slobodnom protoku robe između ugovornih strana odnose se samo na robu sa poreklom iz Srbije, odnosno EU.</a:t>
            </a:r>
            <a:endParaRPr lang="en-US" sz="2400" b="0" strike="noStrike" spc="-1" dirty="0" smtClean="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smtClean="0">
                <a:solidFill>
                  <a:srgbClr val="FFC000"/>
                </a:solidFill>
                <a:latin typeface="Arial"/>
                <a:ea typeface="DejaVu Sans"/>
              </a:rPr>
              <a:t>Kao proizvodi sa poreklom iz Srbije, odnosno EU, smatraju se:</a:t>
            </a:r>
            <a:endParaRPr lang="en-US" sz="2400" b="0" strike="noStrike" spc="-1" dirty="0" smtClean="0">
              <a:solidFill>
                <a:srgbClr val="FFC000"/>
              </a:solidFill>
              <a:latin typeface="Arial"/>
            </a:endParaRPr>
          </a:p>
          <a:p>
            <a:pPr>
              <a:lnSpc>
                <a:spcPct val="100000"/>
              </a:lnSpc>
            </a:pPr>
            <a:r>
              <a:rPr lang="sr-Latn-CS" sz="2400" spc="-1" dirty="0">
                <a:solidFill>
                  <a:srgbClr val="FFC000"/>
                </a:solidFill>
                <a:latin typeface="Arial"/>
                <a:ea typeface="DejaVu Sans"/>
              </a:rPr>
              <a:t> </a:t>
            </a:r>
            <a:r>
              <a:rPr lang="sr-Latn-CS" sz="2400" spc="-1" dirty="0" smtClean="0">
                <a:solidFill>
                  <a:srgbClr val="FFC000"/>
                </a:solidFill>
                <a:latin typeface="Arial"/>
                <a:ea typeface="DejaVu Sans"/>
              </a:rPr>
              <a:t>   </a:t>
            </a:r>
            <a:r>
              <a:rPr lang="sr-Latn-CS" sz="2400" b="0" strike="noStrike" spc="-1" dirty="0" smtClean="0">
                <a:solidFill>
                  <a:srgbClr val="FFC000"/>
                </a:solidFill>
                <a:latin typeface="Arial"/>
                <a:ea typeface="DejaVu Sans"/>
              </a:rPr>
              <a:t>1. proizvodi potpuno dobijeni u Srbiji, odnosno EU</a:t>
            </a:r>
            <a:endParaRPr lang="en-US" sz="2400" b="0" strike="noStrike" spc="-1" dirty="0" smtClean="0">
              <a:solidFill>
                <a:srgbClr val="FFC000"/>
              </a:solidFill>
              <a:latin typeface="Arial"/>
            </a:endParaRPr>
          </a:p>
          <a:p>
            <a:pPr>
              <a:lnSpc>
                <a:spcPct val="100000"/>
              </a:lnSpc>
            </a:pPr>
            <a:r>
              <a:rPr lang="sr-Latn-CS" sz="2400" b="0" strike="noStrike" spc="-1" dirty="0" smtClean="0">
                <a:solidFill>
                  <a:srgbClr val="FFC000"/>
                </a:solidFill>
                <a:latin typeface="Arial"/>
                <a:ea typeface="DejaVu Sans"/>
              </a:rPr>
              <a:t>    2. proizvodi dobijeni u Srbiji, odnosno EU, koji uključuju materijale koji nisu u  </a:t>
            </a:r>
          </a:p>
          <a:p>
            <a:pPr>
              <a:lnSpc>
                <a:spcPct val="100000"/>
              </a:lnSpc>
            </a:pPr>
            <a:r>
              <a:rPr lang="sr-Latn-CS" sz="2400" spc="-1" dirty="0">
                <a:solidFill>
                  <a:srgbClr val="FFC000"/>
                </a:solidFill>
                <a:latin typeface="Arial"/>
                <a:ea typeface="DejaVu Sans"/>
              </a:rPr>
              <a:t> </a:t>
            </a:r>
            <a:r>
              <a:rPr lang="sr-Latn-CS" sz="2400" spc="-1" dirty="0" smtClean="0">
                <a:solidFill>
                  <a:srgbClr val="FFC000"/>
                </a:solidFill>
                <a:latin typeface="Arial"/>
                <a:ea typeface="DejaVu Sans"/>
              </a:rPr>
              <a:t>       </a:t>
            </a:r>
            <a:r>
              <a:rPr lang="sr-Latn-CS" sz="2400" b="0" strike="noStrike" spc="-1" dirty="0" smtClean="0">
                <a:solidFill>
                  <a:srgbClr val="FFC000"/>
                </a:solidFill>
                <a:latin typeface="Arial"/>
                <a:ea typeface="DejaVu Sans"/>
              </a:rPr>
              <a:t>potpunosti dobijeni  tamo, pod uslovom da su ti materijali prošli dovoljnu obradu ili    </a:t>
            </a:r>
          </a:p>
          <a:p>
            <a:pPr>
              <a:lnSpc>
                <a:spcPct val="100000"/>
              </a:lnSpc>
            </a:pPr>
            <a:r>
              <a:rPr lang="sr-Latn-CS" sz="2400" spc="-1" dirty="0">
                <a:solidFill>
                  <a:srgbClr val="FFC000"/>
                </a:solidFill>
                <a:latin typeface="Arial"/>
                <a:ea typeface="DejaVu Sans"/>
              </a:rPr>
              <a:t> </a:t>
            </a:r>
            <a:r>
              <a:rPr lang="sr-Latn-CS" sz="2400" spc="-1" dirty="0" smtClean="0">
                <a:solidFill>
                  <a:srgbClr val="FFC000"/>
                </a:solidFill>
                <a:latin typeface="Arial"/>
                <a:ea typeface="DejaVu Sans"/>
              </a:rPr>
              <a:t>       </a:t>
            </a:r>
            <a:r>
              <a:rPr lang="sr-Latn-CS" sz="2400" b="0" strike="noStrike" spc="-1" dirty="0" smtClean="0">
                <a:solidFill>
                  <a:srgbClr val="FFC000"/>
                </a:solidFill>
                <a:latin typeface="Arial"/>
                <a:ea typeface="DejaVu Sans"/>
              </a:rPr>
              <a:t>preradu u Srbiji, odnosno EU.</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5400" y="1371600"/>
            <a:ext cx="12269880" cy="487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sr-Latn-CS" sz="2400" b="0" strike="noStrike" spc="-1" dirty="0">
                <a:solidFill>
                  <a:srgbClr val="FFC000"/>
                </a:solidFill>
                <a:latin typeface="Arial"/>
                <a:ea typeface="DejaVu Sans"/>
              </a:rPr>
              <a:t>OZNAKE GEOGRAFSKOG POREKLA POLJOPRIVREDNIH PROIZVODA</a:t>
            </a:r>
            <a:endParaRPr lang="en-US" sz="2400" b="0" strike="noStrike" spc="-1" dirty="0">
              <a:solidFill>
                <a:srgbClr val="FFC000"/>
              </a:solidFill>
              <a:latin typeface="Arial"/>
            </a:endParaRPr>
          </a:p>
          <a:p>
            <a:pPr>
              <a:lnSpc>
                <a:spcPct val="100000"/>
              </a:lnSpc>
            </a:pP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Pojam: koriste se za obeležavanje prirodnih, poljoprivrednih, prehrambenih proizvoda i proizvoda domać</a:t>
            </a:r>
            <a:r>
              <a:rPr lang="en-US" sz="2400" b="0" strike="noStrike" spc="-1" dirty="0">
                <a:solidFill>
                  <a:srgbClr val="FFC000"/>
                </a:solidFill>
                <a:latin typeface="Arial"/>
                <a:ea typeface="DejaVu Sans"/>
              </a:rPr>
              <a:t>e</a:t>
            </a:r>
            <a:r>
              <a:rPr lang="sr-Latn-CS" sz="2400" b="0" strike="noStrike" spc="-1" dirty="0">
                <a:solidFill>
                  <a:srgbClr val="FFC000"/>
                </a:solidFill>
                <a:latin typeface="Arial"/>
                <a:ea typeface="DejaVu Sans"/>
              </a:rPr>
              <a:t> radinost</a:t>
            </a:r>
            <a:r>
              <a:rPr lang="en-US" sz="2400" b="0" strike="noStrike" spc="-1" dirty="0" err="1">
                <a:solidFill>
                  <a:srgbClr val="FFC000"/>
                </a:solidFill>
                <a:latin typeface="Arial"/>
                <a:ea typeface="DejaVu Sans"/>
              </a:rPr>
              <a:t>i</a:t>
            </a:r>
            <a:endParaRPr lang="en-US" sz="2400" b="0" strike="noStrike" spc="-1" dirty="0">
              <a:solidFill>
                <a:srgbClr val="FFC000"/>
              </a:solidFill>
              <a:latin typeface="Arial"/>
            </a:endParaRPr>
          </a:p>
          <a:p>
            <a:pPr marL="342900" indent="-342900">
              <a:lnSpc>
                <a:spcPct val="100000"/>
              </a:lnSpc>
              <a:buFont typeface="Arial" panose="020B0604020202020204" pitchFamily="34" charset="0"/>
              <a:buChar char="•"/>
            </a:pPr>
            <a:r>
              <a:rPr lang="sr-Latn-CS" sz="2400" b="0" strike="noStrike" spc="-1" dirty="0">
                <a:solidFill>
                  <a:srgbClr val="FFC000"/>
                </a:solidFill>
                <a:latin typeface="Arial"/>
                <a:ea typeface="DejaVu Sans"/>
              </a:rPr>
              <a:t>Oznake geografskog porekla su:</a:t>
            </a:r>
            <a:endParaRPr lang="en-US" sz="2400" b="0" strike="noStrike" spc="-1" dirty="0">
              <a:solidFill>
                <a:srgbClr val="FFC000"/>
              </a:solidFill>
              <a:latin typeface="Arial"/>
            </a:endParaRPr>
          </a:p>
          <a:p>
            <a:pPr>
              <a:lnSpc>
                <a:spcPct val="100000"/>
              </a:lnSpc>
            </a:pPr>
            <a:r>
              <a:rPr lang="sr-Latn-CS" sz="2400" b="0" strike="noStrike" spc="-1" dirty="0">
                <a:solidFill>
                  <a:srgbClr val="FFC000"/>
                </a:solidFill>
                <a:latin typeface="Arial"/>
                <a:ea typeface="DejaVu Sans"/>
              </a:rPr>
              <a:t>1. Imena porekla: gografski naziv zemlje, regiona ili lokaliteta koji služi da označi proizvod koji odande potiče, čiji su kvalitet i posebna svojstva isključivo ili bitno uslovljeni geografskom sredinom, koja obuhvata ljudske i prirodne faktore, i čija se proizvodnja, prerada i priprema u </a:t>
            </a:r>
            <a:r>
              <a:rPr lang="sr-Latn-CS" sz="2400" b="0" strike="noStrike" spc="-1" dirty="0" smtClean="0">
                <a:solidFill>
                  <a:srgbClr val="FFC000"/>
                </a:solidFill>
                <a:latin typeface="Arial"/>
                <a:ea typeface="DejaVu Sans"/>
              </a:rPr>
              <a:t>celini </a:t>
            </a:r>
            <a:r>
              <a:rPr lang="sr-Latn-CS" sz="2400" b="0" strike="noStrike" spc="-1" dirty="0">
                <a:solidFill>
                  <a:srgbClr val="FFC000"/>
                </a:solidFill>
                <a:latin typeface="Arial"/>
                <a:ea typeface="DejaVu Sans"/>
              </a:rPr>
              <a:t>odvijaju na ograničenom području</a:t>
            </a:r>
            <a:endParaRPr lang="en-US" sz="2400" b="0" strike="noStrike" spc="-1" dirty="0">
              <a:solidFill>
                <a:srgbClr val="FFC000"/>
              </a:solidFill>
              <a:latin typeface="Arial"/>
            </a:endParaRPr>
          </a:p>
          <a:p>
            <a:pPr>
              <a:lnSpc>
                <a:spcPct val="100000"/>
              </a:lnSpc>
            </a:pPr>
            <a:r>
              <a:rPr lang="sr-Latn-CS" sz="2400" b="0" strike="noStrike" spc="-1" dirty="0">
                <a:solidFill>
                  <a:srgbClr val="FFC000"/>
                </a:solidFill>
                <a:latin typeface="Arial"/>
                <a:ea typeface="DejaVu Sans"/>
              </a:rPr>
              <a:t>2. Geografske oznake: oznake koje identifikuju određenu robu kao robu poreklom sa teritorije određene zemlje, regiona ili lokaliteta sa te teritorije, gde se određeni kvalitet, reputacija ili druge karakteristike robe suštinski mogu pripisati njenom geografskom poreklu</a:t>
            </a:r>
            <a:endParaRPr lang="en-US" sz="2400" b="0" strike="noStrike" spc="-1" dirty="0">
              <a:solidFill>
                <a:srgbClr val="FFC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671</TotalTime>
  <Words>1793</Words>
  <Application>Microsoft Office PowerPoint</Application>
  <PresentationFormat>Custom</PresentationFormat>
  <Paragraphs>163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Mika</cp:lastModifiedBy>
  <cp:revision>33</cp:revision>
  <dcterms:created xsi:type="dcterms:W3CDTF">2020-11-18T09:53:25Z</dcterms:created>
  <dcterms:modified xsi:type="dcterms:W3CDTF">2022-06-11T09:46:22Z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vt:i4>
  </property>
</Properties>
</file>