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12186720" cy="6849720"/>
            <a:chOff x="0" y="0"/>
            <a:chExt cx="12186720" cy="6849720"/>
          </a:xfrm>
        </p:grpSpPr>
        <p:grpSp>
          <p:nvGrpSpPr>
            <p:cNvPr id="1" name="Group 2"/>
            <p:cNvGrpSpPr/>
            <p:nvPr/>
          </p:nvGrpSpPr>
          <p:grpSpPr>
            <a:xfrm>
              <a:off x="3657600" y="3540240"/>
              <a:ext cx="8523000" cy="3309480"/>
              <a:chOff x="3657600" y="3540240"/>
              <a:chExt cx="8523000" cy="3309480"/>
            </a:xfrm>
          </p:grpSpPr>
          <p:sp>
            <p:nvSpPr>
              <p:cNvPr id="2" name="CustomShape 3"/>
              <p:cNvSpPr/>
              <p:nvPr/>
            </p:nvSpPr>
            <p:spPr>
              <a:xfrm>
                <a:off x="3657600" y="4197240"/>
                <a:ext cx="6099480" cy="265248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" name="CustomShape 4"/>
              <p:cNvSpPr/>
              <p:nvPr/>
            </p:nvSpPr>
            <p:spPr>
              <a:xfrm>
                <a:off x="8826120" y="4240080"/>
                <a:ext cx="2664360" cy="128700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" name="CustomShape 5"/>
              <p:cNvSpPr/>
              <p:nvPr/>
            </p:nvSpPr>
            <p:spPr>
              <a:xfrm>
                <a:off x="6138000" y="5311800"/>
                <a:ext cx="6029640" cy="153792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d"/>
                  </a:gs>
                  <a:gs pos="100000">
                    <a:srgbClr val="003399"/>
                  </a:gs>
                </a:gsLst>
                <a:lin ang="54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5816520" y="3540240"/>
                <a:ext cx="6364080" cy="330948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9526680" y="3678120"/>
                <a:ext cx="2640960" cy="85536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6"/>
                  </a:gs>
                  <a:gs pos="100000">
                    <a:srgbClr val="003399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" name="CustomShape 8"/>
            <p:cNvSpPr/>
            <p:nvPr/>
          </p:nvSpPr>
          <p:spPr>
            <a:xfrm>
              <a:off x="7031160" y="2128680"/>
              <a:ext cx="3862440" cy="243972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0" y="0"/>
              <a:ext cx="12186720" cy="281916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609480" y="625140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AA8C3036-7DE6-4A0F-809A-CBE9D471B129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11/28/24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737560" y="624852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088BA3C-6E8F-4E0D-9496-B8FEB04B85FD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4165560" y="6248520"/>
            <a:ext cx="386028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ffffff"/>
                </a:solidFill>
                <a:latin typeface="Garamond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0" y="0"/>
            <a:ext cx="12186720" cy="6849720"/>
            <a:chOff x="0" y="0"/>
            <a:chExt cx="12186720" cy="6849720"/>
          </a:xfrm>
        </p:grpSpPr>
        <p:grpSp>
          <p:nvGrpSpPr>
            <p:cNvPr id="51" name="Group 2"/>
            <p:cNvGrpSpPr/>
            <p:nvPr/>
          </p:nvGrpSpPr>
          <p:grpSpPr>
            <a:xfrm>
              <a:off x="3657600" y="3540240"/>
              <a:ext cx="8523000" cy="3309480"/>
              <a:chOff x="3657600" y="3540240"/>
              <a:chExt cx="8523000" cy="3309480"/>
            </a:xfrm>
          </p:grpSpPr>
          <p:sp>
            <p:nvSpPr>
              <p:cNvPr id="52" name="CustomShape 3"/>
              <p:cNvSpPr/>
              <p:nvPr/>
            </p:nvSpPr>
            <p:spPr>
              <a:xfrm>
                <a:off x="3657600" y="4197240"/>
                <a:ext cx="6099480" cy="265248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" name="CustomShape 4"/>
              <p:cNvSpPr/>
              <p:nvPr/>
            </p:nvSpPr>
            <p:spPr>
              <a:xfrm>
                <a:off x="8826120" y="4240080"/>
                <a:ext cx="2664360" cy="128700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" name="CustomShape 5"/>
              <p:cNvSpPr/>
              <p:nvPr/>
            </p:nvSpPr>
            <p:spPr>
              <a:xfrm>
                <a:off x="6138000" y="5311800"/>
                <a:ext cx="6029640" cy="153792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d"/>
                  </a:gs>
                  <a:gs pos="100000">
                    <a:srgbClr val="003399"/>
                  </a:gs>
                </a:gsLst>
                <a:lin ang="54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" name="CustomShape 6"/>
              <p:cNvSpPr/>
              <p:nvPr/>
            </p:nvSpPr>
            <p:spPr>
              <a:xfrm>
                <a:off x="5816520" y="3540240"/>
                <a:ext cx="6364080" cy="330948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" name="CustomShape 7"/>
              <p:cNvSpPr/>
              <p:nvPr/>
            </p:nvSpPr>
            <p:spPr>
              <a:xfrm>
                <a:off x="9526680" y="3678120"/>
                <a:ext cx="2640960" cy="85536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6"/>
                  </a:gs>
                  <a:gs pos="100000">
                    <a:srgbClr val="003399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7" name="CustomShape 8"/>
            <p:cNvSpPr/>
            <p:nvPr/>
          </p:nvSpPr>
          <p:spPr>
            <a:xfrm>
              <a:off x="7031160" y="2128680"/>
              <a:ext cx="3862440" cy="243972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9"/>
            <p:cNvSpPr/>
            <p:nvPr/>
          </p:nvSpPr>
          <p:spPr>
            <a:xfrm>
              <a:off x="0" y="0"/>
              <a:ext cx="12186720" cy="281916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Master text styles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ffffff"/>
                </a:solidFill>
                <a:latin typeface="Garamond"/>
              </a:rPr>
              <a:t>Second level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e5e5ff"/>
              </a:buClr>
              <a:buSzPct val="70000"/>
              <a:buFont typeface="Wingdings" charset="2"/>
              <a:buChar char=""/>
            </a:pPr>
            <a:r>
              <a:rPr b="0" lang="en-US" sz="2400" spc="-1" strike="noStrike">
                <a:solidFill>
                  <a:srgbClr val="ffffff"/>
                </a:solidFill>
                <a:latin typeface="Garamond"/>
              </a:rPr>
              <a:t>Third level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Fourth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Fifth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609480" y="625140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FDB33C4C-741E-4641-BA85-5B20FA613F42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11/28/24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sldNum"/>
          </p:nvPr>
        </p:nvSpPr>
        <p:spPr>
          <a:xfrm>
            <a:off x="8737560" y="624852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4FD346B-F810-41B5-A319-30D644B50E2D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ftr"/>
          </p:nvPr>
        </p:nvSpPr>
        <p:spPr>
          <a:xfrm>
            <a:off x="4165560" y="6248520"/>
            <a:ext cx="386028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"/>
          <p:cNvGrpSpPr/>
          <p:nvPr/>
        </p:nvGrpSpPr>
        <p:grpSpPr>
          <a:xfrm>
            <a:off x="0" y="0"/>
            <a:ext cx="12186720" cy="6849720"/>
            <a:chOff x="0" y="0"/>
            <a:chExt cx="12186720" cy="6849720"/>
          </a:xfrm>
        </p:grpSpPr>
        <p:grpSp>
          <p:nvGrpSpPr>
            <p:cNvPr id="101" name="Group 2"/>
            <p:cNvGrpSpPr/>
            <p:nvPr/>
          </p:nvGrpSpPr>
          <p:grpSpPr>
            <a:xfrm>
              <a:off x="3657600" y="3540240"/>
              <a:ext cx="8523000" cy="3309480"/>
              <a:chOff x="3657600" y="3540240"/>
              <a:chExt cx="8523000" cy="3309480"/>
            </a:xfrm>
          </p:grpSpPr>
          <p:sp>
            <p:nvSpPr>
              <p:cNvPr id="102" name="CustomShape 3"/>
              <p:cNvSpPr/>
              <p:nvPr/>
            </p:nvSpPr>
            <p:spPr>
              <a:xfrm>
                <a:off x="3657600" y="4197240"/>
                <a:ext cx="6099480" cy="265248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CustomShape 4"/>
              <p:cNvSpPr/>
              <p:nvPr/>
            </p:nvSpPr>
            <p:spPr>
              <a:xfrm>
                <a:off x="8826120" y="4240080"/>
                <a:ext cx="2664360" cy="128700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CustomShape 5"/>
              <p:cNvSpPr/>
              <p:nvPr/>
            </p:nvSpPr>
            <p:spPr>
              <a:xfrm>
                <a:off x="6138000" y="5311800"/>
                <a:ext cx="6029640" cy="153792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d"/>
                  </a:gs>
                  <a:gs pos="100000">
                    <a:srgbClr val="003399"/>
                  </a:gs>
                </a:gsLst>
                <a:lin ang="54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CustomShape 6"/>
              <p:cNvSpPr/>
              <p:nvPr/>
            </p:nvSpPr>
            <p:spPr>
              <a:xfrm>
                <a:off x="5816520" y="3540240"/>
                <a:ext cx="6364080" cy="330948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CustomShape 7"/>
              <p:cNvSpPr/>
              <p:nvPr/>
            </p:nvSpPr>
            <p:spPr>
              <a:xfrm>
                <a:off x="9526680" y="3678120"/>
                <a:ext cx="2640960" cy="85536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6"/>
                  </a:gs>
                  <a:gs pos="100000">
                    <a:srgbClr val="003399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7" name="CustomShape 8"/>
            <p:cNvSpPr/>
            <p:nvPr/>
          </p:nvSpPr>
          <p:spPr>
            <a:xfrm>
              <a:off x="7031160" y="2128680"/>
              <a:ext cx="3862440" cy="243972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9"/>
            <p:cNvSpPr/>
            <p:nvPr/>
          </p:nvSpPr>
          <p:spPr>
            <a:xfrm>
              <a:off x="0" y="0"/>
              <a:ext cx="12186720" cy="281916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9" name="PlaceHolder 10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0" name="PlaceHolder 11"/>
          <p:cNvSpPr>
            <a:spLocks noGrp="1"/>
          </p:cNvSpPr>
          <p:nvPr>
            <p:ph type="dt"/>
          </p:nvPr>
        </p:nvSpPr>
        <p:spPr>
          <a:xfrm>
            <a:off x="609480" y="625140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47C4BD1F-6057-487A-B8FA-C66AF2CE3D4A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11/28/24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1" name="PlaceHolder 12"/>
          <p:cNvSpPr>
            <a:spLocks noGrp="1"/>
          </p:cNvSpPr>
          <p:nvPr>
            <p:ph type="sldNum"/>
          </p:nvPr>
        </p:nvSpPr>
        <p:spPr>
          <a:xfrm>
            <a:off x="8737560" y="624852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B202D4F-0CDA-40DA-9A88-B0BB1AA81806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2" name="PlaceHolder 13"/>
          <p:cNvSpPr>
            <a:spLocks noGrp="1"/>
          </p:cNvSpPr>
          <p:nvPr>
            <p:ph type="ftr"/>
          </p:nvPr>
        </p:nvSpPr>
        <p:spPr>
          <a:xfrm>
            <a:off x="4165560" y="6248520"/>
            <a:ext cx="386028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"/>
          <p:cNvGrpSpPr/>
          <p:nvPr/>
        </p:nvGrpSpPr>
        <p:grpSpPr>
          <a:xfrm>
            <a:off x="0" y="0"/>
            <a:ext cx="12186720" cy="6849720"/>
            <a:chOff x="0" y="0"/>
            <a:chExt cx="12186720" cy="6849720"/>
          </a:xfrm>
        </p:grpSpPr>
        <p:grpSp>
          <p:nvGrpSpPr>
            <p:cNvPr id="151" name="Group 2"/>
            <p:cNvGrpSpPr/>
            <p:nvPr/>
          </p:nvGrpSpPr>
          <p:grpSpPr>
            <a:xfrm>
              <a:off x="3657600" y="3540240"/>
              <a:ext cx="8523000" cy="3309480"/>
              <a:chOff x="3657600" y="3540240"/>
              <a:chExt cx="8523000" cy="3309480"/>
            </a:xfrm>
          </p:grpSpPr>
          <p:sp>
            <p:nvSpPr>
              <p:cNvPr id="152" name="CustomShape 3"/>
              <p:cNvSpPr/>
              <p:nvPr/>
            </p:nvSpPr>
            <p:spPr>
              <a:xfrm>
                <a:off x="3657600" y="4197240"/>
                <a:ext cx="6099480" cy="265248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CustomShape 4"/>
              <p:cNvSpPr/>
              <p:nvPr/>
            </p:nvSpPr>
            <p:spPr>
              <a:xfrm>
                <a:off x="8826120" y="4240080"/>
                <a:ext cx="2664360" cy="128700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5"/>
              <p:cNvSpPr/>
              <p:nvPr/>
            </p:nvSpPr>
            <p:spPr>
              <a:xfrm>
                <a:off x="6138000" y="5311800"/>
                <a:ext cx="6029640" cy="153792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d"/>
                  </a:gs>
                  <a:gs pos="100000">
                    <a:srgbClr val="003399"/>
                  </a:gs>
                </a:gsLst>
                <a:lin ang="54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6"/>
              <p:cNvSpPr/>
              <p:nvPr/>
            </p:nvSpPr>
            <p:spPr>
              <a:xfrm>
                <a:off x="5816520" y="3540240"/>
                <a:ext cx="6364080" cy="330948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" name="CustomShape 7"/>
              <p:cNvSpPr/>
              <p:nvPr/>
            </p:nvSpPr>
            <p:spPr>
              <a:xfrm>
                <a:off x="9526680" y="3678120"/>
                <a:ext cx="2640960" cy="85536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6"/>
                  </a:gs>
                  <a:gs pos="100000">
                    <a:srgbClr val="003399"/>
                  </a:gs>
                </a:gsLst>
                <a:lin ang="27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7" name="CustomShape 8"/>
            <p:cNvSpPr/>
            <p:nvPr/>
          </p:nvSpPr>
          <p:spPr>
            <a:xfrm>
              <a:off x="7031160" y="2128680"/>
              <a:ext cx="3862440" cy="243972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9"/>
            <p:cNvSpPr/>
            <p:nvPr/>
          </p:nvSpPr>
          <p:spPr>
            <a:xfrm>
              <a:off x="0" y="0"/>
              <a:ext cx="12186720" cy="281916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9" name="PlaceHolder 10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0" name="PlaceHolder 11"/>
          <p:cNvSpPr>
            <a:spLocks noGrp="1"/>
          </p:cNvSpPr>
          <p:nvPr>
            <p:ph type="body"/>
          </p:nvPr>
        </p:nvSpPr>
        <p:spPr>
          <a:xfrm>
            <a:off x="609480" y="1600200"/>
            <a:ext cx="54097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ffffff"/>
                </a:solidFill>
                <a:latin typeface="Garamond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2400" spc="-1" strike="noStrike">
                <a:solidFill>
                  <a:srgbClr val="ffffff"/>
                </a:solidFill>
                <a:latin typeface="Garamond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e5e5ff"/>
              </a:buClr>
              <a:buSzPct val="70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1" name="PlaceHolder 12"/>
          <p:cNvSpPr>
            <a:spLocks noGrp="1"/>
          </p:cNvSpPr>
          <p:nvPr>
            <p:ph type="body"/>
          </p:nvPr>
        </p:nvSpPr>
        <p:spPr>
          <a:xfrm>
            <a:off x="6172200" y="1600200"/>
            <a:ext cx="54097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ffffff"/>
                </a:solidFill>
                <a:latin typeface="Garamond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2400" spc="-1" strike="noStrike">
                <a:solidFill>
                  <a:srgbClr val="ffffff"/>
                </a:solidFill>
                <a:latin typeface="Garamond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e5e5ff"/>
              </a:buClr>
              <a:buSzPct val="70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a886e0"/>
              </a:buClr>
              <a:buSzPct val="7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2" name="PlaceHolder 13"/>
          <p:cNvSpPr>
            <a:spLocks noGrp="1"/>
          </p:cNvSpPr>
          <p:nvPr>
            <p:ph type="dt"/>
          </p:nvPr>
        </p:nvSpPr>
        <p:spPr>
          <a:xfrm>
            <a:off x="609480" y="625140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8D1F18D8-4E5D-4266-A04B-5EC7C5DA18DD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11/28/24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3" name="PlaceHolder 14"/>
          <p:cNvSpPr>
            <a:spLocks noGrp="1"/>
          </p:cNvSpPr>
          <p:nvPr>
            <p:ph type="sldNum"/>
          </p:nvPr>
        </p:nvSpPr>
        <p:spPr>
          <a:xfrm>
            <a:off x="8737560" y="6248520"/>
            <a:ext cx="2844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A25B072-26DB-4587-B292-7CF13E19847A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4" name="PlaceHolder 15"/>
          <p:cNvSpPr>
            <a:spLocks noGrp="1"/>
          </p:cNvSpPr>
          <p:nvPr>
            <p:ph type="ftr"/>
          </p:nvPr>
        </p:nvSpPr>
        <p:spPr>
          <a:xfrm>
            <a:off x="4165560" y="6248520"/>
            <a:ext cx="386028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4" descr=""/>
          <p:cNvPicPr/>
          <p:nvPr/>
        </p:nvPicPr>
        <p:blipFill>
          <a:blip r:embed="rId1"/>
          <a:stretch/>
        </p:blipFill>
        <p:spPr>
          <a:xfrm>
            <a:off x="0" y="22320"/>
            <a:ext cx="12191760" cy="6857640"/>
          </a:xfrm>
          <a:prstGeom prst="rect">
            <a:avLst/>
          </a:prstGeom>
          <a:ln w="9525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8999640" y="408960"/>
            <a:ext cx="2863080" cy="71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Picture 4" descr=""/>
          <p:cNvPicPr/>
          <p:nvPr/>
        </p:nvPicPr>
        <p:blipFill>
          <a:blip r:embed="rId2"/>
          <a:stretch/>
        </p:blipFill>
        <p:spPr>
          <a:xfrm>
            <a:off x="8104320" y="275400"/>
            <a:ext cx="1471680" cy="98064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9675360" y="442440"/>
            <a:ext cx="19846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c6cff"/>
                </a:solidFill>
                <a:latin typeface="Garamond"/>
              </a:rPr>
              <a:t>Co-funded by the European Union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870280" y="6079680"/>
            <a:ext cx="8992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500050"/>
                </a:solidFill>
                <a:latin typeface="Arial"/>
              </a:rPr>
              <a:t>Jean Monnet Module with the support of Erasmus+ programme of the European Union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6" name="Picture 6" descr=""/>
          <p:cNvPicPr/>
          <p:nvPr/>
        </p:nvPicPr>
        <p:blipFill>
          <a:blip r:embed="rId3"/>
          <a:stretch/>
        </p:blipFill>
        <p:spPr>
          <a:xfrm>
            <a:off x="8341200" y="2936880"/>
            <a:ext cx="1194840" cy="119484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6354360" y="2727720"/>
            <a:ext cx="5168160" cy="20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Picture 2" descr=""/>
          <p:cNvPicPr/>
          <p:nvPr/>
        </p:nvPicPr>
        <p:blipFill>
          <a:blip r:embed="rId4"/>
          <a:stretch/>
        </p:blipFill>
        <p:spPr>
          <a:xfrm>
            <a:off x="5068080" y="896760"/>
            <a:ext cx="7507800" cy="214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POSTUPAK ZAŠTITE GEOGRAFSKIH OZNAKA U EU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Zahtev za registraciju geografskih oznaka sadrži naziv proizvoda, proizvođača ili grupe proizvođača u EU, specifikaciju proizvoda i vezu sa geografskim područjem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Zahtev se dostavlja prvo nadležnom nacionalnom telu radi provere koji ga zatim dostavlja Evropskoj komisiji na odluku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 proizvode izvan EU, zahtev se dostavlja direktno Evropskoj komisiji ili preko nadležnog nacionalnog tela u državi nečlanici.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2743200" y="2514600"/>
            <a:ext cx="7921080" cy="153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i="1" lang="en-US" sz="2800" spc="-1" strike="noStrike">
                <a:latin typeface="Arial"/>
              </a:rPr>
              <a:t>ZAŠTITA GEOGRAFSKIH OZNAKA U EVROPSKOJ UNIJI</a:t>
            </a:r>
            <a:endParaRPr b="1" i="1" lang="en-US" sz="2800" spc="-1" strike="noStrike">
              <a:latin typeface="Arial"/>
            </a:endParaRPr>
          </a:p>
          <a:p>
            <a:endParaRPr b="1" i="1" lang="en-US" sz="2800" spc="-1" strike="noStrike">
              <a:latin typeface="Arial"/>
            </a:endParaRPr>
          </a:p>
          <a:p>
            <a:r>
              <a:rPr b="1" i="1" lang="en-US" sz="2800" spc="-1" strike="noStrike">
                <a:latin typeface="Arial"/>
              </a:rPr>
              <a:t>Prof. dr Vladimir Medović</a:t>
            </a:r>
            <a:endParaRPr b="1" i="1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19040" y="523800"/>
            <a:ext cx="11353320" cy="599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CS" sz="2800" spc="-1" strike="noStrike">
                <a:solidFill>
                  <a:srgbClr val="ffcc00"/>
                </a:solidFill>
                <a:latin typeface="Garamond"/>
              </a:rPr>
              <a:t>PRAVO INTELEKTULNE SVOJINE U EU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18320" y="1167120"/>
            <a:ext cx="11228040" cy="3804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sr-Latn-CS" sz="2800" spc="-1" strike="noStrike">
                <a:solidFill>
                  <a:srgbClr val="ffffff"/>
                </a:solidFill>
                <a:latin typeface="Garamond"/>
              </a:rPr>
              <a:t>Evropski patenti – Evropski zavod za patente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2800" spc="-1" strike="noStrike">
                <a:solidFill>
                  <a:srgbClr val="ffffff"/>
                </a:solidFill>
                <a:latin typeface="Garamond"/>
              </a:rPr>
              <a:t>Žigovi – Evropski zavod za intelektualnu svojinu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2800" spc="-1" strike="noStrike">
                <a:solidFill>
                  <a:srgbClr val="ffffff"/>
                </a:solidFill>
                <a:latin typeface="Garamond"/>
              </a:rPr>
              <a:t>Geografske oznake: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2800" spc="-1" strike="noStrike">
                <a:solidFill>
                  <a:srgbClr val="ffffff"/>
                </a:solidFill>
                <a:latin typeface="Garamond"/>
              </a:rPr>
              <a:t>1. zanatski i industrijski proizvodi – Evropski zavod za intelektualnu svojinu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2800" spc="-1" strike="noStrike">
                <a:solidFill>
                  <a:srgbClr val="ffffff"/>
                </a:solidFill>
                <a:latin typeface="Garamond"/>
              </a:rPr>
              <a:t>2. poljoprivredni proizvodi – Evropska komisija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28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370280" y="6211800"/>
            <a:ext cx="482148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IZVORI PRAVA EU O ZAŠTITI GEOGRAGRAFSKIH OZNAKA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Uredba Evropskog parlamenta i Saveta o zaštiti geografskih oznaka za zanatske i industrijske proizvode (EU) 2017/1001, 2023/2411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Uredba Evropskog parlamenta i Saveta o gegrafskim oznakama za vina, žestoka pića i geografske poljoprivredne proizvode, kao i tradicionalne specijalitete i opcione pojmove kvaliteta za poljoprivredne proizvode (EU)1308/2013, 2019/787, 2019/1753, 2024/1143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MEĐUNARODNI SPORAZUMI O ZAŠTITI GEOGRAGRAFSKIH OZNAKA KOJI OBAVEZUJU EU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Sporazum STO o trgovinskim aspektima intelektualne svojine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Lisabonski sporazum o zaštiti oznaka porekla i njihovoj međunarodnoj registraciji iz 1958, revidiran 1967, 1979 i 2015. godine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GEOGRAFSKE OZNAKE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Zaštićene oznake porekla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Zaštićene geografske oznake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Geografske oznake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ZAŠTIĆENE OZNAKE POREKLA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Primenjuju se na hranu, poljlprivredne proizvode i vina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Svaka faza u proizvodnj, pripremi i obradi mora biti obavljena u određenom regionu. Za vina  to znači da upotrebljeno grožđe mora biti isključivo  iz regiona u kojem se vino pravo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Oznaka na etiketi obavezna za poljoprivredne proizvode i hranu, opciona za vina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ZAŠTIĆENE GEOGRAFSKE OZNAKE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Primenjuju se na hranu, poljlprivredne proizvode i vina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 većinu proizvoda, bar jedna faza u proizvodnj, pripremi i obradi mora biti obavljena u određenom regionu. Za vina  to znači da najmanje 85% upotrebljenog grožđa mora biti  iz regiona u kojem se vino pravo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Oznaka na etiketi obavezna za poljoprivredne proizvode i hranu, opciona za vina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cc00"/>
                </a:solidFill>
                <a:latin typeface="Garamond"/>
              </a:rPr>
              <a:t>GEOGRAFSKE OZNAKE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70160" y="1298160"/>
            <a:ext cx="115095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Primenjuju se na žestoka alkoholna pića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Za većinu proizvoda, bar jedna faza u destilaciji i pripremi mora biti obavljena u određenom regionu. Sirovina od koje se pravi pića ne mora biti iz tog regiona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0" lang="vi-VN" sz="3200" spc="-1" strike="noStrike">
                <a:solidFill>
                  <a:srgbClr val="ffffff"/>
                </a:solidFill>
                <a:latin typeface="Garamond"/>
              </a:rPr>
              <a:t>Oznaka na etiketi  opciona za žestoka alkoholna pića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Application>LibreOffice/7.0.5.2$Windows_X86_64 LibreOffice_project/64390860c6cd0aca4beafafcfd84613dd9dfb63a</Application>
  <AppVersion>15.0000</AppVersion>
  <Words>2967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2020-11-18T09:53:25Z</dcterms:created>
  <dc:creator>Asus</dc:creator>
  <dc:description/>
  <dc:language>en-US</dc:language>
  <cp:lastModifiedBy/>
  <dcterms:modified xsi:type="dcterms:W3CDTF">2024-11-28T12:47:51Z</dcterms:modified>
  <cp:revision>42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Custom</vt:lpwstr>
  </property>
  <property fmtid="{D5CDD505-2E9C-101B-9397-08002B2CF9AE}" pid="4" name="Slides">
    <vt:i4>38</vt:i4>
  </property>
</Properties>
</file>