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sldIdLst>
    <p:sldId id="257" r:id="rId2"/>
    <p:sldId id="259" r:id="rId3"/>
    <p:sldId id="263" r:id="rId4"/>
    <p:sldId id="264" r:id="rId5"/>
    <p:sldId id="261" r:id="rId6"/>
    <p:sldId id="258" r:id="rId7"/>
    <p:sldId id="284" r:id="rId8"/>
    <p:sldId id="260" r:id="rId9"/>
    <p:sldId id="282" r:id="rId10"/>
    <p:sldId id="265" r:id="rId11"/>
    <p:sldId id="283" r:id="rId12"/>
    <p:sldId id="286" r:id="rId13"/>
    <p:sldId id="28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0" r:id="rId27"/>
    <p:sldId id="289" r:id="rId28"/>
    <p:sldId id="296" r:id="rId29"/>
    <p:sldId id="297" r:id="rId30"/>
    <p:sldId id="298" r:id="rId31"/>
    <p:sldId id="278" r:id="rId32"/>
    <p:sldId id="279" r:id="rId33"/>
    <p:sldId id="281" r:id="rId34"/>
    <p:sldId id="292" r:id="rId35"/>
    <p:sldId id="293" r:id="rId36"/>
    <p:sldId id="294" r:id="rId37"/>
    <p:sldId id="291" r:id="rId38"/>
    <p:sldId id="295" r:id="rId3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3" d="100"/>
          <a:sy n="123" d="100"/>
        </p:scale>
        <p:origin x="-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A140C-A3BD-4768-A970-7D291509D030}" type="datetimeFigureOut">
              <a:rPr lang="en-US" smtClean="0"/>
              <a:t>5/29/2022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4AA20-6770-45EA-9B7E-8766E8AD252E}" type="slidenum">
              <a:rPr lang="en-US" smtClean="0"/>
              <a:t>‹#›</a:t>
            </a:fld>
            <a:endParaRPr lang="en-US"/>
          </a:p>
        </p:txBody>
      </p:sp>
    </p:spTree>
    <p:extLst>
      <p:ext uri="{BB962C8B-B14F-4D97-AF65-F5344CB8AC3E}">
        <p14:creationId xmlns:p14="http://schemas.microsoft.com/office/powerpoint/2010/main" val="282006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42975">
              <a:defRPr>
                <a:solidFill>
                  <a:schemeClr val="tx1"/>
                </a:solidFill>
                <a:latin typeface="Bradley Hand ITC" pitchFamily="66" charset="0"/>
              </a:defRPr>
            </a:lvl1pPr>
            <a:lvl2pPr marL="742950" indent="-285750" defTabSz="942975">
              <a:defRPr>
                <a:solidFill>
                  <a:schemeClr val="tx1"/>
                </a:solidFill>
                <a:latin typeface="Bradley Hand ITC" pitchFamily="66" charset="0"/>
              </a:defRPr>
            </a:lvl2pPr>
            <a:lvl3pPr marL="1143000" indent="-228600" defTabSz="942975">
              <a:defRPr>
                <a:solidFill>
                  <a:schemeClr val="tx1"/>
                </a:solidFill>
                <a:latin typeface="Bradley Hand ITC" pitchFamily="66" charset="0"/>
              </a:defRPr>
            </a:lvl3pPr>
            <a:lvl4pPr marL="1600200" indent="-228600" defTabSz="942975">
              <a:defRPr>
                <a:solidFill>
                  <a:schemeClr val="tx1"/>
                </a:solidFill>
                <a:latin typeface="Bradley Hand ITC" pitchFamily="66" charset="0"/>
              </a:defRPr>
            </a:lvl4pPr>
            <a:lvl5pPr marL="2057400" indent="-228600" defTabSz="942975">
              <a:defRPr>
                <a:solidFill>
                  <a:schemeClr val="tx1"/>
                </a:solidFill>
                <a:latin typeface="Bradley Hand ITC" pitchFamily="66" charset="0"/>
              </a:defRPr>
            </a:lvl5pPr>
            <a:lvl6pPr marL="2514600" indent="-228600" defTabSz="942975" eaLnBrk="0" fontAlgn="base" hangingPunct="0">
              <a:spcBef>
                <a:spcPct val="0"/>
              </a:spcBef>
              <a:spcAft>
                <a:spcPct val="0"/>
              </a:spcAft>
              <a:defRPr>
                <a:solidFill>
                  <a:schemeClr val="tx1"/>
                </a:solidFill>
                <a:latin typeface="Bradley Hand ITC" pitchFamily="66" charset="0"/>
              </a:defRPr>
            </a:lvl6pPr>
            <a:lvl7pPr marL="2971800" indent="-228600" defTabSz="942975" eaLnBrk="0" fontAlgn="base" hangingPunct="0">
              <a:spcBef>
                <a:spcPct val="0"/>
              </a:spcBef>
              <a:spcAft>
                <a:spcPct val="0"/>
              </a:spcAft>
              <a:defRPr>
                <a:solidFill>
                  <a:schemeClr val="tx1"/>
                </a:solidFill>
                <a:latin typeface="Bradley Hand ITC" pitchFamily="66" charset="0"/>
              </a:defRPr>
            </a:lvl7pPr>
            <a:lvl8pPr marL="3429000" indent="-228600" defTabSz="942975" eaLnBrk="0" fontAlgn="base" hangingPunct="0">
              <a:spcBef>
                <a:spcPct val="0"/>
              </a:spcBef>
              <a:spcAft>
                <a:spcPct val="0"/>
              </a:spcAft>
              <a:defRPr>
                <a:solidFill>
                  <a:schemeClr val="tx1"/>
                </a:solidFill>
                <a:latin typeface="Bradley Hand ITC" pitchFamily="66" charset="0"/>
              </a:defRPr>
            </a:lvl8pPr>
            <a:lvl9pPr marL="3886200" indent="-228600" defTabSz="942975" eaLnBrk="0" fontAlgn="base" hangingPunct="0">
              <a:spcBef>
                <a:spcPct val="0"/>
              </a:spcBef>
              <a:spcAft>
                <a:spcPct val="0"/>
              </a:spcAft>
              <a:defRPr>
                <a:solidFill>
                  <a:schemeClr val="tx1"/>
                </a:solidFill>
                <a:latin typeface="Bradley Hand ITC" pitchFamily="66" charset="0"/>
              </a:defRPr>
            </a:lvl9pPr>
          </a:lstStyle>
          <a:p>
            <a:fld id="{CA1EBB98-5D4A-4703-B2D5-EA0744286532}" type="slidenum">
              <a:rPr lang="en-GB" smtClean="0">
                <a:latin typeface="Arial" charset="0"/>
              </a:rPr>
              <a:pPr/>
              <a:t>9</a:t>
            </a:fld>
            <a:endParaRPr lang="en-GB" smtClean="0">
              <a:latin typeface="Arial" charset="0"/>
            </a:endParaRPr>
          </a:p>
        </p:txBody>
      </p:sp>
      <p:sp>
        <p:nvSpPr>
          <p:cNvPr id="43011" name="Rectangle 2"/>
          <p:cNvSpPr>
            <a:spLocks noGrp="1" noRot="1" noChangeAspect="1" noChangeArrowheads="1" noTextEdit="1"/>
          </p:cNvSpPr>
          <p:nvPr>
            <p:ph type="sldImg"/>
          </p:nvPr>
        </p:nvSpPr>
        <p:spPr>
          <a:xfrm>
            <a:off x="-722313" y="-12700"/>
            <a:ext cx="8302626" cy="4670425"/>
          </a:xfrm>
          <a:ln/>
        </p:spPr>
      </p:sp>
      <p:sp>
        <p:nvSpPr>
          <p:cNvPr id="43012" name="Rectangle 3"/>
          <p:cNvSpPr>
            <a:spLocks noGrp="1" noChangeArrowheads="1"/>
          </p:cNvSpPr>
          <p:nvPr>
            <p:ph type="body" idx="1"/>
          </p:nvPr>
        </p:nvSpPr>
        <p:spPr>
          <a:xfrm>
            <a:off x="248644" y="4883392"/>
            <a:ext cx="6432219" cy="3766218"/>
          </a:xfrm>
          <a:noFill/>
        </p:spPr>
        <p:txBody>
          <a:bodyPr lIns="89384" tIns="44694" rIns="89384" bIns="44694"/>
          <a:lstStyle/>
          <a:p>
            <a:pPr eaLnBrk="1" hangingPunct="1"/>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8683"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868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01B146AC-E036-4C38-9707-D9084F615DC3}" type="datetimeFigureOut">
              <a:rPr lang="en-US"/>
              <a:pPr>
                <a:defRPr/>
              </a:pPr>
              <a:t>5/29/2022</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F0263BD9-012E-44FE-B014-AA77BB7AC4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18E06C8-310C-419C-BF50-378B81676608}" type="datetimeFigureOut">
              <a:rPr lang="en-US"/>
              <a:pPr>
                <a:defRPr/>
              </a:pPr>
              <a:t>5/29/2022</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F8DCE55-39A2-4854-BE47-276DB75B60E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B3B2B8BB-99D7-4A09-824C-25ED64381A68}" type="datetimeFigureOut">
              <a:rPr lang="en-US"/>
              <a:pPr>
                <a:defRPr/>
              </a:pPr>
              <a:t>5/29/2022</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5C69029-5B58-423E-BB49-AD53C9F9FAE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F174487C-9636-4C0C-A540-8386FF39F2B6}" type="datetimeFigureOut">
              <a:rPr lang="en-US"/>
              <a:pPr>
                <a:defRPr/>
              </a:pPr>
              <a:t>5/29/2022</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214572E-6845-47AB-8653-0386D59605D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8020573-A6FB-4B75-B1A0-E9894187DEC0}" type="datetimeFigureOut">
              <a:rPr lang="en-US"/>
              <a:pPr>
                <a:defRPr/>
              </a:pPr>
              <a:t>5/29/2022</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D7C236E-DB2E-4F63-A76B-E8846C3EFAA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C02FFB31-8B3B-4912-B203-9A627D61A774}" type="datetimeFigureOut">
              <a:rPr lang="en-US"/>
              <a:pPr>
                <a:defRPr/>
              </a:pPr>
              <a:t>5/29/2022</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A93C5A8-684D-4B04-8A6F-1181A82F8A2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DE174099-B831-47BE-B76E-49AD11C389BE}" type="datetimeFigureOut">
              <a:rPr lang="en-US"/>
              <a:pPr>
                <a:defRPr/>
              </a:pPr>
              <a:t>5/29/2022</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BF97297-8B2C-43F0-B94B-08E2368FB413}"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C337D8F7-C480-44F8-854B-5A385BD8F474}" type="datetimeFigureOut">
              <a:rPr lang="en-US"/>
              <a:pPr>
                <a:defRPr/>
              </a:pPr>
              <a:t>5/29/2022</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6A925E7-CF0F-45B5-AA0C-273F1469964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EAC5C59-3CAA-47BD-B914-680B021FEC01}" type="datetimeFigureOut">
              <a:rPr lang="en-US"/>
              <a:pPr>
                <a:defRPr/>
              </a:pPr>
              <a:t>5/29/2022</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635EB7D-104B-4505-937B-597FFCB9161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D8EC9F5-C492-4AAE-A106-03C0F7FC9C5B}" type="datetimeFigureOut">
              <a:rPr lang="en-US"/>
              <a:pPr>
                <a:defRPr/>
              </a:pPr>
              <a:t>5/29/2022</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CBC080-6EFB-4CEF-803D-B6286862F31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AB8FCFA-3A5E-4551-BE44-3AF8E4AB3D09}" type="datetimeFigureOut">
              <a:rPr lang="en-US"/>
              <a:pPr>
                <a:defRPr/>
              </a:pPr>
              <a:t>5/29/2022</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465A776-3FFF-4339-A060-48CC9F4A272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5F0382BC-53AD-485C-AA5C-A9164F4C75D4}" type="datetimeFigureOut">
              <a:rPr lang="en-US"/>
              <a:pPr>
                <a:defRPr/>
              </a:pPr>
              <a:t>5/29/2022</a:t>
            </a:fld>
            <a:endParaRPr lang="en-US"/>
          </a:p>
        </p:txBody>
      </p:sp>
      <p:sp>
        <p:nvSpPr>
          <p:cNvPr id="2765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6E8B07F-4EE4-4CAE-861A-6079FC2F5524}"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76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76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766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6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7663"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16DC2AF3-ECAF-45BF-9060-9A4FA7FB625C}"/>
              </a:ext>
            </a:extLst>
          </p:cNvPr>
          <p:cNvSpPr/>
          <p:nvPr/>
        </p:nvSpPr>
        <p:spPr bwMode="auto">
          <a:xfrm>
            <a:off x="8999621" y="409074"/>
            <a:ext cx="2863516" cy="71328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p:txBody>
      </p:sp>
      <p:pic>
        <p:nvPicPr>
          <p:cNvPr id="5" name="Picture 4">
            <a:extLst>
              <a:ext uri="{FF2B5EF4-FFF2-40B4-BE49-F238E27FC236}">
                <a16:creationId xmlns:a16="http://schemas.microsoft.com/office/drawing/2014/main" xmlns="" id="{5045ADDB-7DD3-4932-A331-C67E87710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309" y="275288"/>
            <a:ext cx="1471868" cy="980862"/>
          </a:xfrm>
          <a:prstGeom prst="rect">
            <a:avLst/>
          </a:prstGeom>
        </p:spPr>
      </p:pic>
      <p:sp>
        <p:nvSpPr>
          <p:cNvPr id="6" name="TextBox 5">
            <a:extLst>
              <a:ext uri="{FF2B5EF4-FFF2-40B4-BE49-F238E27FC236}">
                <a16:creationId xmlns:a16="http://schemas.microsoft.com/office/drawing/2014/main" xmlns="" id="{98857272-8355-43AD-A962-2EF181912ED7}"/>
              </a:ext>
            </a:extLst>
          </p:cNvPr>
          <p:cNvSpPr txBox="1"/>
          <p:nvPr/>
        </p:nvSpPr>
        <p:spPr>
          <a:xfrm>
            <a:off x="9675395" y="442553"/>
            <a:ext cx="1985210" cy="646331"/>
          </a:xfrm>
          <a:prstGeom prst="rect">
            <a:avLst/>
          </a:prstGeom>
          <a:noFill/>
        </p:spPr>
        <p:txBody>
          <a:bodyPr wrap="square" rtlCol="0">
            <a:spAutoFit/>
          </a:bodyPr>
          <a:lstStyle/>
          <a:p>
            <a:r>
              <a:rPr lang="en-US" b="1" dirty="0">
                <a:solidFill>
                  <a:schemeClr val="tx2">
                    <a:lumMod val="75000"/>
                  </a:schemeClr>
                </a:solidFill>
              </a:rPr>
              <a:t>Co-funded by the European Union</a:t>
            </a:r>
          </a:p>
        </p:txBody>
      </p:sp>
      <p:sp>
        <p:nvSpPr>
          <p:cNvPr id="2" name="TextBox 1">
            <a:extLst>
              <a:ext uri="{FF2B5EF4-FFF2-40B4-BE49-F238E27FC236}">
                <a16:creationId xmlns:a16="http://schemas.microsoft.com/office/drawing/2014/main" xmlns="" id="{F5DD466D-EA6E-6FE5-4DEE-526258F5543A}"/>
              </a:ext>
            </a:extLst>
          </p:cNvPr>
          <p:cNvSpPr txBox="1"/>
          <p:nvPr/>
        </p:nvSpPr>
        <p:spPr>
          <a:xfrm>
            <a:off x="2870200" y="6079594"/>
            <a:ext cx="8992937" cy="369332"/>
          </a:xfrm>
          <a:prstGeom prst="rect">
            <a:avLst/>
          </a:prstGeom>
          <a:noFill/>
        </p:spPr>
        <p:txBody>
          <a:bodyPr wrap="square" rtlCol="0">
            <a:spAutoFit/>
          </a:bodyPr>
          <a:lstStyle/>
          <a:p>
            <a:pPr algn="ctr"/>
            <a:r>
              <a:rPr lang="en-US" b="0" i="0" dirty="0">
                <a:solidFill>
                  <a:srgbClr val="500050"/>
                </a:solidFill>
                <a:effectLst/>
                <a:latin typeface="Arial" panose="020B0604020202020204" pitchFamily="34" charset="0"/>
              </a:rPr>
              <a:t>Jean Monnet Module with the support of Erasmus+ </a:t>
            </a:r>
            <a:r>
              <a:rPr lang="en-US" b="0" i="0" dirty="0" err="1">
                <a:solidFill>
                  <a:srgbClr val="500050"/>
                </a:solidFill>
                <a:effectLst/>
                <a:latin typeface="Arial" panose="020B0604020202020204" pitchFamily="34" charset="0"/>
              </a:rPr>
              <a:t>programme</a:t>
            </a:r>
            <a:r>
              <a:rPr lang="en-US" b="0" i="0" dirty="0">
                <a:solidFill>
                  <a:srgbClr val="500050"/>
                </a:solidFill>
                <a:effectLst/>
                <a:latin typeface="Arial" panose="020B0604020202020204" pitchFamily="34" charset="0"/>
              </a:rPr>
              <a:t> of the European Union</a:t>
            </a:r>
            <a:endParaRPr lang="en-US" dirty="0"/>
          </a:p>
        </p:txBody>
      </p:sp>
      <p:pic>
        <p:nvPicPr>
          <p:cNvPr id="7" name="Picture 6">
            <a:extLst>
              <a:ext uri="{FF2B5EF4-FFF2-40B4-BE49-F238E27FC236}">
                <a16:creationId xmlns:a16="http://schemas.microsoft.com/office/drawing/2014/main" xmlns="" id="{487EA0D8-603F-37B8-2FAE-44038798F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1077" y="2936929"/>
            <a:ext cx="1195137" cy="1195137"/>
          </a:xfrm>
          <a:prstGeom prst="rect">
            <a:avLst/>
          </a:prstGeom>
        </p:spPr>
      </p:pic>
      <p:sp>
        <p:nvSpPr>
          <p:cNvPr id="4" name="TextBox 3"/>
          <p:cNvSpPr txBox="1"/>
          <p:nvPr/>
        </p:nvSpPr>
        <p:spPr>
          <a:xfrm>
            <a:off x="6354304" y="2727701"/>
            <a:ext cx="5168685" cy="2084523"/>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946" y="896729"/>
            <a:ext cx="7508088" cy="214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67137" y="4133118"/>
            <a:ext cx="6096000" cy="1384995"/>
          </a:xfrm>
          <a:prstGeom prst="rect">
            <a:avLst/>
          </a:prstGeom>
        </p:spPr>
        <p:txBody>
          <a:bodyPr>
            <a:spAutoFit/>
          </a:bodyPr>
          <a:lstStyle/>
          <a:p>
            <a:pPr lvl="0" algn="ctr" fontAlgn="auto">
              <a:spcBef>
                <a:spcPts val="0"/>
              </a:spcBef>
              <a:spcAft>
                <a:spcPts val="0"/>
              </a:spcAft>
            </a:pPr>
            <a:r>
              <a:rPr lang="en-US" sz="2800" b="1" dirty="0">
                <a:solidFill>
                  <a:srgbClr val="002060"/>
                </a:solidFill>
                <a:latin typeface="Calibri"/>
                <a:ea typeface="Calibri"/>
                <a:cs typeface="Calibri"/>
              </a:rPr>
              <a:t>ORGANSKA POLJOPRIVREDA U EVROPSKOJ UNIJI</a:t>
            </a:r>
          </a:p>
          <a:p>
            <a:pPr lvl="0" algn="ctr" fontAlgn="auto">
              <a:spcBef>
                <a:spcPts val="0"/>
              </a:spcBef>
              <a:spcAft>
                <a:spcPts val="0"/>
              </a:spcAft>
            </a:pPr>
            <a:r>
              <a:rPr lang="sr-Latn-RS" sz="2800" b="1" dirty="0" smtClean="0">
                <a:solidFill>
                  <a:srgbClr val="002060"/>
                </a:solidFill>
                <a:latin typeface="Calibri"/>
                <a:ea typeface="Calibri"/>
                <a:cs typeface="Calibri"/>
              </a:rPr>
              <a:t>Predavač</a:t>
            </a:r>
            <a:r>
              <a:rPr lang="sr-Latn-RS" sz="2800" b="1" dirty="0">
                <a:solidFill>
                  <a:srgbClr val="002060"/>
                </a:solidFill>
                <a:latin typeface="Calibri"/>
                <a:ea typeface="Calibri"/>
                <a:cs typeface="Calibri"/>
              </a:rPr>
              <a:t>: Jelena Vapa Tankosić</a:t>
            </a:r>
            <a:endParaRPr lang="en-US" sz="2800" b="1" dirty="0">
              <a:solidFill>
                <a:srgbClr val="002060"/>
              </a:solidFill>
              <a:latin typeface="Calibri"/>
              <a:ea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9900"/>
                </a:solidFill>
              </a:rPr>
              <a:t>3. </a:t>
            </a:r>
            <a:r>
              <a:rPr lang="en-US" sz="2800" dirty="0" err="1">
                <a:solidFill>
                  <a:srgbClr val="FF9900"/>
                </a:solidFill>
              </a:rPr>
              <a:t>Finansiranje</a:t>
            </a:r>
            <a:r>
              <a:rPr lang="en-US" sz="2800" dirty="0">
                <a:solidFill>
                  <a:srgbClr val="FF9900"/>
                </a:solidFill>
              </a:rPr>
              <a:t> </a:t>
            </a:r>
            <a:r>
              <a:rPr lang="en-US" sz="2800" dirty="0" err="1">
                <a:solidFill>
                  <a:srgbClr val="FF9900"/>
                </a:solidFill>
              </a:rPr>
              <a:t>organske</a:t>
            </a:r>
            <a:r>
              <a:rPr lang="en-US" sz="2800" dirty="0">
                <a:solidFill>
                  <a:srgbClr val="FF9900"/>
                </a:solidFill>
              </a:rPr>
              <a:t> </a:t>
            </a:r>
            <a:r>
              <a:rPr lang="en-US" sz="2800" dirty="0" err="1">
                <a:solidFill>
                  <a:srgbClr val="FF9900"/>
                </a:solidFill>
              </a:rPr>
              <a:t>poljoprivrede</a:t>
            </a:r>
            <a:r>
              <a:rPr lang="en-US" sz="2800" dirty="0">
                <a:solidFill>
                  <a:srgbClr val="FF9900"/>
                </a:solidFill>
              </a:rPr>
              <a:t> u </a:t>
            </a:r>
            <a:r>
              <a:rPr lang="en-US" sz="2800" dirty="0" err="1">
                <a:solidFill>
                  <a:srgbClr val="FF9900"/>
                </a:solidFill>
              </a:rPr>
              <a:t>Evropskoj</a:t>
            </a:r>
            <a:r>
              <a:rPr lang="en-US" sz="2800" dirty="0">
                <a:solidFill>
                  <a:srgbClr val="FF9900"/>
                </a:solidFill>
              </a:rPr>
              <a:t> </a:t>
            </a:r>
            <a:r>
              <a:rPr lang="en-US" sz="2800" dirty="0" err="1">
                <a:solidFill>
                  <a:srgbClr val="FF9900"/>
                </a:solidFill>
              </a:rPr>
              <a:t>uniji</a:t>
            </a:r>
            <a:r>
              <a:rPr lang="en-US" sz="2800" dirty="0">
                <a:solidFill>
                  <a:srgbClr val="FF9900"/>
                </a:solidFill>
              </a:rPr>
              <a:t> </a:t>
            </a:r>
          </a:p>
        </p:txBody>
      </p:sp>
      <p:sp>
        <p:nvSpPr>
          <p:cNvPr id="3" name="Content Placeholder 2"/>
          <p:cNvSpPr>
            <a:spLocks noGrp="1"/>
          </p:cNvSpPr>
          <p:nvPr>
            <p:ph idx="1"/>
          </p:nvPr>
        </p:nvSpPr>
        <p:spPr/>
        <p:txBody>
          <a:bodyPr/>
          <a:lstStyle/>
          <a:p>
            <a:r>
              <a:rPr lang="vi-VN" dirty="0"/>
              <a:t>U okviru prvog stuba rashodi za direktna plaćanja predstavljali su oko 70% rashoda. </a:t>
            </a:r>
            <a:endParaRPr lang="sr-Latn-RS" dirty="0" smtClean="0"/>
          </a:p>
          <a:p>
            <a:r>
              <a:rPr lang="vi-VN" dirty="0" smtClean="0"/>
              <a:t>Za </a:t>
            </a:r>
            <a:r>
              <a:rPr lang="vi-VN" dirty="0"/>
              <a:t>članice EU obavezna je primena programa osnovnog plaćanja, agroekoloških plaćanja („greening“) i plaćanje za mlade poljoprivrednike. Ostale mere u okviru direktnih plaćanja su dobrovoljne (izborne). </a:t>
            </a:r>
            <a:endParaRPr lang="sr-Latn-RS" dirty="0" smtClean="0"/>
          </a:p>
          <a:p>
            <a:r>
              <a:rPr lang="vi-VN" dirty="0" smtClean="0"/>
              <a:t>Osnovna </a:t>
            </a:r>
            <a:r>
              <a:rPr lang="vi-VN" dirty="0"/>
              <a:t>šema plaćanja podleže unutrašnjoj konvergenciji. Na taj način se smanjuje razlika između zemalja članica u prosečnom plaćanju po hektaru.</a:t>
            </a:r>
            <a:endParaRPr lang="en-US" dirty="0"/>
          </a:p>
        </p:txBody>
      </p:sp>
    </p:spTree>
    <p:extLst>
      <p:ext uri="{BB962C8B-B14F-4D97-AF65-F5344CB8AC3E}">
        <p14:creationId xmlns:p14="http://schemas.microsoft.com/office/powerpoint/2010/main" val="1627208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9900"/>
                </a:solidFill>
              </a:rPr>
              <a:t>3. </a:t>
            </a:r>
            <a:r>
              <a:rPr lang="en-US" sz="2800" dirty="0" err="1">
                <a:solidFill>
                  <a:srgbClr val="FF9900"/>
                </a:solidFill>
              </a:rPr>
              <a:t>Finansiranje</a:t>
            </a:r>
            <a:r>
              <a:rPr lang="en-US" sz="2800" dirty="0">
                <a:solidFill>
                  <a:srgbClr val="FF9900"/>
                </a:solidFill>
              </a:rPr>
              <a:t> </a:t>
            </a:r>
            <a:r>
              <a:rPr lang="en-US" sz="2800" dirty="0" err="1">
                <a:solidFill>
                  <a:srgbClr val="FF9900"/>
                </a:solidFill>
              </a:rPr>
              <a:t>organske</a:t>
            </a:r>
            <a:r>
              <a:rPr lang="en-US" sz="2800" dirty="0">
                <a:solidFill>
                  <a:srgbClr val="FF9900"/>
                </a:solidFill>
              </a:rPr>
              <a:t> </a:t>
            </a:r>
            <a:r>
              <a:rPr lang="en-US" sz="2800" dirty="0" err="1">
                <a:solidFill>
                  <a:srgbClr val="FF9900"/>
                </a:solidFill>
              </a:rPr>
              <a:t>poljoprivrede</a:t>
            </a:r>
            <a:r>
              <a:rPr lang="en-US" sz="2800" dirty="0">
                <a:solidFill>
                  <a:srgbClr val="FF9900"/>
                </a:solidFill>
              </a:rPr>
              <a:t> u </a:t>
            </a:r>
            <a:r>
              <a:rPr lang="en-US" sz="2800" dirty="0" err="1">
                <a:solidFill>
                  <a:srgbClr val="FF9900"/>
                </a:solidFill>
              </a:rPr>
              <a:t>Evropskoj</a:t>
            </a:r>
            <a:r>
              <a:rPr lang="en-US" sz="2800" dirty="0">
                <a:solidFill>
                  <a:srgbClr val="FF9900"/>
                </a:solidFill>
              </a:rPr>
              <a:t> </a:t>
            </a:r>
            <a:r>
              <a:rPr lang="en-US" sz="2800" dirty="0" err="1">
                <a:solidFill>
                  <a:srgbClr val="FF9900"/>
                </a:solidFill>
              </a:rPr>
              <a:t>uniji</a:t>
            </a:r>
            <a:r>
              <a:rPr lang="en-US" sz="2800" dirty="0">
                <a:solidFill>
                  <a:srgbClr val="FF9900"/>
                </a:solidFill>
              </a:rPr>
              <a:t> </a:t>
            </a:r>
            <a:endParaRPr lang="en-US" dirty="0"/>
          </a:p>
        </p:txBody>
      </p:sp>
      <p:sp>
        <p:nvSpPr>
          <p:cNvPr id="3" name="Content Placeholder 2"/>
          <p:cNvSpPr>
            <a:spLocks noGrp="1"/>
          </p:cNvSpPr>
          <p:nvPr>
            <p:ph idx="1"/>
          </p:nvPr>
        </p:nvSpPr>
        <p:spPr>
          <a:xfrm>
            <a:off x="524359" y="1204993"/>
            <a:ext cx="11355091" cy="4525963"/>
          </a:xfrm>
        </p:spPr>
        <p:txBody>
          <a:bodyPr/>
          <a:lstStyle/>
          <a:p>
            <a:r>
              <a:rPr lang="vi-VN" dirty="0"/>
              <a:t>U okviru prvog stuba, za period 2014–2020. godine reforma nalaže da države članice EU moraju godišnje izdvojiti 30% sredstava u okviru nacionalnog budžeta za direktna plaćanja za „agroekološka plaćanja“ po prihvatljivom hektaru poljoprivredne površine. </a:t>
            </a:r>
            <a:endParaRPr lang="sr-Latn-RS" dirty="0" smtClean="0"/>
          </a:p>
          <a:p>
            <a:r>
              <a:rPr lang="vi-VN" dirty="0" smtClean="0"/>
              <a:t>Ono </a:t>
            </a:r>
            <a:r>
              <a:rPr lang="vi-VN" dirty="0"/>
              <a:t>što je značajno istaći je da se oblasti pod organskom proizvodnjom smatraju oblastima koje su ispunile agroekološke kriterijume u oblast direktnih plaćanja, bez potrebe ispunjavanja dodatnih zahteva. Svako gazdinstvo dobija dodatno plaćanje po hektaru za sprovođenje određenih dobrih poljoprivrednih praksi za očuvanje klimatskih i ekoloških faktora. </a:t>
            </a:r>
          </a:p>
        </p:txBody>
      </p:sp>
    </p:spTree>
    <p:extLst>
      <p:ext uri="{BB962C8B-B14F-4D97-AF65-F5344CB8AC3E}">
        <p14:creationId xmlns:p14="http://schemas.microsoft.com/office/powerpoint/2010/main" val="3251770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9900"/>
                </a:solidFill>
              </a:rPr>
              <a:t>3. </a:t>
            </a:r>
            <a:r>
              <a:rPr lang="en-US" sz="2800" dirty="0" err="1">
                <a:solidFill>
                  <a:srgbClr val="FF9900"/>
                </a:solidFill>
              </a:rPr>
              <a:t>Finansiranje</a:t>
            </a:r>
            <a:r>
              <a:rPr lang="en-US" sz="2800" dirty="0">
                <a:solidFill>
                  <a:srgbClr val="FF9900"/>
                </a:solidFill>
              </a:rPr>
              <a:t> </a:t>
            </a:r>
            <a:r>
              <a:rPr lang="en-US" sz="2800" dirty="0" err="1">
                <a:solidFill>
                  <a:srgbClr val="FF9900"/>
                </a:solidFill>
              </a:rPr>
              <a:t>organske</a:t>
            </a:r>
            <a:r>
              <a:rPr lang="en-US" sz="2800" dirty="0">
                <a:solidFill>
                  <a:srgbClr val="FF9900"/>
                </a:solidFill>
              </a:rPr>
              <a:t> </a:t>
            </a:r>
            <a:r>
              <a:rPr lang="en-US" sz="2800" dirty="0" err="1">
                <a:solidFill>
                  <a:srgbClr val="FF9900"/>
                </a:solidFill>
              </a:rPr>
              <a:t>poljoprivrede</a:t>
            </a:r>
            <a:r>
              <a:rPr lang="en-US" sz="2800" dirty="0">
                <a:solidFill>
                  <a:srgbClr val="FF9900"/>
                </a:solidFill>
              </a:rPr>
              <a:t> u </a:t>
            </a:r>
            <a:r>
              <a:rPr lang="en-US" sz="2800" dirty="0" err="1">
                <a:solidFill>
                  <a:srgbClr val="FF9900"/>
                </a:solidFill>
              </a:rPr>
              <a:t>Evropskoj</a:t>
            </a:r>
            <a:r>
              <a:rPr lang="en-US" sz="2800" dirty="0">
                <a:solidFill>
                  <a:srgbClr val="FF9900"/>
                </a:solidFill>
              </a:rPr>
              <a:t> </a:t>
            </a:r>
            <a:r>
              <a:rPr lang="en-US" sz="2800" dirty="0" err="1">
                <a:solidFill>
                  <a:srgbClr val="FF9900"/>
                </a:solidFill>
              </a:rPr>
              <a:t>uniji</a:t>
            </a:r>
            <a:r>
              <a:rPr lang="en-US" sz="2800" dirty="0">
                <a:solidFill>
                  <a:srgbClr val="FF9900"/>
                </a:solidFill>
              </a:rPr>
              <a:t> </a:t>
            </a:r>
            <a:endParaRPr lang="en-US" dirty="0"/>
          </a:p>
        </p:txBody>
      </p:sp>
      <p:sp>
        <p:nvSpPr>
          <p:cNvPr id="3" name="Content Placeholder 2"/>
          <p:cNvSpPr>
            <a:spLocks noGrp="1"/>
          </p:cNvSpPr>
          <p:nvPr>
            <p:ph idx="1"/>
          </p:nvPr>
        </p:nvSpPr>
        <p:spPr/>
        <p:txBody>
          <a:bodyPr/>
          <a:lstStyle/>
          <a:p>
            <a:r>
              <a:rPr lang="vi-VN" dirty="0"/>
              <a:t>U skladu sa Uredbom (EU) br. 1307/2013 Evropskog parlamenta i Saveta od 17.12.2013. godine „zelena“ ili agroekološka plaćanja, kao dodatna plaćanja za očuvanje klimatskih i ekoloških faktora uz poštovanje pravila „višestruke usklađenosti“ koje nalaže da se poljoprivrednici moraju pridržavati: dobrih poljoprivrednih i ekoloških uslova (eng. Good Agricultural and Environmental Conditions – GAEC), kao i obaveznih zahteva za upravljanje gazdinstvom (eng. Statutory Management Requirements – SMR).</a:t>
            </a:r>
          </a:p>
          <a:p>
            <a:endParaRPr lang="en-US" dirty="0"/>
          </a:p>
        </p:txBody>
      </p:sp>
    </p:spTree>
    <p:extLst>
      <p:ext uri="{BB962C8B-B14F-4D97-AF65-F5344CB8AC3E}">
        <p14:creationId xmlns:p14="http://schemas.microsoft.com/office/powerpoint/2010/main" val="523249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9900"/>
                </a:solidFill>
              </a:rPr>
              <a:t>3. </a:t>
            </a:r>
            <a:r>
              <a:rPr lang="en-US" sz="2800" dirty="0" err="1">
                <a:solidFill>
                  <a:srgbClr val="FF9900"/>
                </a:solidFill>
              </a:rPr>
              <a:t>Finansiranje</a:t>
            </a:r>
            <a:r>
              <a:rPr lang="en-US" sz="2800" dirty="0">
                <a:solidFill>
                  <a:srgbClr val="FF9900"/>
                </a:solidFill>
              </a:rPr>
              <a:t> </a:t>
            </a:r>
            <a:r>
              <a:rPr lang="en-US" sz="2800" dirty="0" err="1">
                <a:solidFill>
                  <a:srgbClr val="FF9900"/>
                </a:solidFill>
              </a:rPr>
              <a:t>organske</a:t>
            </a:r>
            <a:r>
              <a:rPr lang="en-US" sz="2800" dirty="0">
                <a:solidFill>
                  <a:srgbClr val="FF9900"/>
                </a:solidFill>
              </a:rPr>
              <a:t> </a:t>
            </a:r>
            <a:r>
              <a:rPr lang="en-US" sz="2800" dirty="0" err="1">
                <a:solidFill>
                  <a:srgbClr val="FF9900"/>
                </a:solidFill>
              </a:rPr>
              <a:t>poljoprivrede</a:t>
            </a:r>
            <a:r>
              <a:rPr lang="en-US" sz="2800" dirty="0">
                <a:solidFill>
                  <a:srgbClr val="FF9900"/>
                </a:solidFill>
              </a:rPr>
              <a:t> u </a:t>
            </a:r>
            <a:r>
              <a:rPr lang="en-US" sz="2800" dirty="0" err="1">
                <a:solidFill>
                  <a:srgbClr val="FF9900"/>
                </a:solidFill>
              </a:rPr>
              <a:t>Evropskoj</a:t>
            </a:r>
            <a:r>
              <a:rPr lang="en-US" sz="2800" dirty="0">
                <a:solidFill>
                  <a:srgbClr val="FF9900"/>
                </a:solidFill>
              </a:rPr>
              <a:t> </a:t>
            </a:r>
            <a:r>
              <a:rPr lang="en-US" sz="2800" dirty="0" err="1">
                <a:solidFill>
                  <a:srgbClr val="FF9900"/>
                </a:solidFill>
              </a:rPr>
              <a:t>uniji</a:t>
            </a:r>
            <a:r>
              <a:rPr lang="en-US" sz="2800" dirty="0">
                <a:solidFill>
                  <a:srgbClr val="FF9900"/>
                </a:solidFill>
              </a:rPr>
              <a:t> </a:t>
            </a:r>
            <a:endParaRPr lang="en-US" dirty="0"/>
          </a:p>
        </p:txBody>
      </p:sp>
      <p:sp>
        <p:nvSpPr>
          <p:cNvPr id="3" name="Content Placeholder 2"/>
          <p:cNvSpPr>
            <a:spLocks noGrp="1"/>
          </p:cNvSpPr>
          <p:nvPr>
            <p:ph idx="1"/>
          </p:nvPr>
        </p:nvSpPr>
        <p:spPr>
          <a:xfrm>
            <a:off x="702590" y="1266986"/>
            <a:ext cx="10972800" cy="4525963"/>
          </a:xfrm>
        </p:spPr>
        <p:txBody>
          <a:bodyPr/>
          <a:lstStyle/>
          <a:p>
            <a:r>
              <a:rPr lang="vi-VN" dirty="0"/>
              <a:t>Finansiranje organske proizvodnje spada u podsticaje ruralnog razvoja koji su uslovljeni poštovanjem standarda i pravila dobre poljoprivredne prakse i zaštite životne sredine. </a:t>
            </a:r>
            <a:endParaRPr lang="sr-Latn-RS" dirty="0" smtClean="0"/>
          </a:p>
          <a:p>
            <a:r>
              <a:rPr lang="vi-VN" dirty="0" smtClean="0"/>
              <a:t>Ovi </a:t>
            </a:r>
            <a:r>
              <a:rPr lang="vi-VN" dirty="0"/>
              <a:t>podsticaji su usmereni i na razvoj preduzetničke inicijative, inovativnosti i motivacije poljoprivrednih subjekata putem prenosa znanja i informacija, razvoja savetodavnih službi, službi za upravljanje poljoprivrednim gazdinstvom i pomoći poljoprivrednim gazdinstvima, programa kvaliteta za poljoprivredne proizvode i hranu, uspostavljanjem grupacija i organizacija proizvođača, pospešivanjem organske proizvodnje i ostalih oblika </a:t>
            </a:r>
            <a:r>
              <a:rPr lang="vi-VN" dirty="0" smtClean="0"/>
              <a:t>saradnje</a:t>
            </a:r>
            <a:r>
              <a:rPr lang="sr-Latn-RS" dirty="0" smtClean="0"/>
              <a:t>.</a:t>
            </a:r>
            <a:endParaRPr lang="vi-VN" dirty="0"/>
          </a:p>
          <a:p>
            <a:endParaRPr lang="en-US" dirty="0"/>
          </a:p>
        </p:txBody>
      </p:sp>
    </p:spTree>
    <p:extLst>
      <p:ext uri="{BB962C8B-B14F-4D97-AF65-F5344CB8AC3E}">
        <p14:creationId xmlns:p14="http://schemas.microsoft.com/office/powerpoint/2010/main" val="1990330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9100" y="527053"/>
            <a:ext cx="11353800" cy="6000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sr-Latn-RS" sz="2800" dirty="0" smtClean="0">
                <a:solidFill>
                  <a:schemeClr val="hlink"/>
                </a:solidFill>
              </a:rPr>
              <a:t>4. Analiza </a:t>
            </a:r>
            <a:r>
              <a:rPr lang="sr-Latn-RS" sz="2800" dirty="0">
                <a:solidFill>
                  <a:schemeClr val="hlink"/>
                </a:solidFill>
              </a:rPr>
              <a:t>tržišta organskih proizvoda u Evropskoj uniji</a:t>
            </a:r>
          </a:p>
        </p:txBody>
      </p:sp>
      <p:sp>
        <p:nvSpPr>
          <p:cNvPr id="15363" name="Content Placeholder 2"/>
          <p:cNvSpPr>
            <a:spLocks noGrp="1"/>
          </p:cNvSpPr>
          <p:nvPr>
            <p:ph idx="1"/>
          </p:nvPr>
        </p:nvSpPr>
        <p:spPr>
          <a:xfrm>
            <a:off x="204601" y="1179112"/>
            <a:ext cx="11842749" cy="4029075"/>
          </a:xfrm>
        </p:spPr>
        <p:txBody>
          <a:bodyPr/>
          <a:lstStyle/>
          <a:p>
            <a:pPr eaLnBrk="1" hangingPunct="1"/>
            <a:r>
              <a:rPr lang="en-US" sz="2400" dirty="0" smtClean="0"/>
              <a:t>7% </a:t>
            </a:r>
            <a:r>
              <a:rPr lang="en-US" sz="2400" dirty="0" err="1" smtClean="0"/>
              <a:t>ukupnog</a:t>
            </a:r>
            <a:r>
              <a:rPr lang="en-US" sz="2400" dirty="0" smtClean="0"/>
              <a:t> </a:t>
            </a:r>
            <a:r>
              <a:rPr lang="en-US" sz="2400" dirty="0" err="1" smtClean="0"/>
              <a:t>polj</a:t>
            </a:r>
            <a:r>
              <a:rPr lang="sr-Latn-RS" sz="2400" dirty="0" smtClean="0"/>
              <a:t>.</a:t>
            </a:r>
            <a:r>
              <a:rPr lang="en-US" sz="2400" dirty="0" smtClean="0"/>
              <a:t> </a:t>
            </a:r>
            <a:r>
              <a:rPr lang="en-US" sz="2400" dirty="0" err="1" smtClean="0"/>
              <a:t>zemljišta</a:t>
            </a:r>
            <a:r>
              <a:rPr lang="en-US" sz="2400" dirty="0" smtClean="0"/>
              <a:t> EU</a:t>
            </a:r>
            <a:r>
              <a:rPr lang="sr-Latn-RS" sz="2400" dirty="0" smtClean="0"/>
              <a:t> u 2017. god (</a:t>
            </a:r>
            <a:r>
              <a:rPr lang="en-US" sz="2400" dirty="0" smtClean="0"/>
              <a:t>12,6 mil</a:t>
            </a:r>
            <a:r>
              <a:rPr lang="sr-Latn-RS" sz="2400" dirty="0" smtClean="0"/>
              <a:t>. ha) </a:t>
            </a:r>
          </a:p>
          <a:p>
            <a:pPr eaLnBrk="1" hangingPunct="1"/>
            <a:r>
              <a:rPr lang="sr-Latn-RS" sz="2400" dirty="0" smtClean="0"/>
              <a:t>1985. god. = 105.000 ha (0,1% od ukupne polj. površine)</a:t>
            </a:r>
            <a:endParaRPr lang="en-US" sz="2400" dirty="0" smtClean="0"/>
          </a:p>
          <a:p>
            <a:pPr eaLnBrk="1" hangingPunct="1"/>
            <a:r>
              <a:rPr lang="sr-Latn-RS" sz="2400" dirty="0" smtClean="0"/>
              <a:t>78% </a:t>
            </a:r>
            <a:r>
              <a:rPr lang="en-US" sz="2400" dirty="0" err="1" smtClean="0"/>
              <a:t>organskog</a:t>
            </a:r>
            <a:r>
              <a:rPr lang="en-US" sz="2400" dirty="0" smtClean="0"/>
              <a:t> </a:t>
            </a:r>
            <a:r>
              <a:rPr lang="en-US" sz="2400" dirty="0" err="1" smtClean="0"/>
              <a:t>zemljišta</a:t>
            </a:r>
            <a:r>
              <a:rPr lang="en-US" sz="2400" dirty="0" smtClean="0"/>
              <a:t> i </a:t>
            </a:r>
            <a:r>
              <a:rPr lang="sr-Latn-RS" sz="2400" dirty="0" smtClean="0"/>
              <a:t>81% </a:t>
            </a:r>
            <a:r>
              <a:rPr lang="en-US" sz="2400" dirty="0" err="1" smtClean="0"/>
              <a:t>organskih</a:t>
            </a:r>
            <a:r>
              <a:rPr lang="en-US" sz="2400" dirty="0" smtClean="0"/>
              <a:t> </a:t>
            </a:r>
            <a:r>
              <a:rPr lang="en-US" sz="2400" dirty="0" err="1" smtClean="0"/>
              <a:t>gazd</a:t>
            </a:r>
            <a:r>
              <a:rPr lang="sr-Latn-RS" sz="2400" dirty="0" smtClean="0"/>
              <a:t>.</a:t>
            </a:r>
            <a:r>
              <a:rPr lang="en-US" sz="2400" dirty="0" smtClean="0"/>
              <a:t> u EU–15</a:t>
            </a:r>
            <a:endParaRPr lang="sr-Latn-RS" sz="2400" dirty="0" smtClean="0"/>
          </a:p>
          <a:p>
            <a:pPr eaLnBrk="1" hangingPunct="1"/>
            <a:r>
              <a:rPr lang="vi-VN" sz="2400" dirty="0" smtClean="0"/>
              <a:t>2017. Bugarsk</a:t>
            </a:r>
            <a:r>
              <a:rPr lang="sr-Latn-RS" sz="2400" dirty="0" smtClean="0"/>
              <a:t>a </a:t>
            </a:r>
            <a:r>
              <a:rPr lang="vi-VN" sz="2400" dirty="0" smtClean="0"/>
              <a:t>i Mađarsk</a:t>
            </a:r>
            <a:r>
              <a:rPr lang="sr-Latn-RS" sz="2400" dirty="0" smtClean="0"/>
              <a:t>a</a:t>
            </a:r>
            <a:r>
              <a:rPr lang="vi-VN" sz="2400" dirty="0" smtClean="0"/>
              <a:t> </a:t>
            </a:r>
            <a:r>
              <a:rPr lang="sr-Latn-RS" sz="2400" dirty="0" smtClean="0"/>
              <a:t>udeo</a:t>
            </a:r>
            <a:r>
              <a:rPr lang="vi-VN" sz="2400" dirty="0" smtClean="0"/>
              <a:t> ispod 4%, Hrvatska </a:t>
            </a:r>
            <a:r>
              <a:rPr lang="sr-Latn-RS" sz="2400" dirty="0" smtClean="0"/>
              <a:t>(</a:t>
            </a:r>
            <a:r>
              <a:rPr lang="vi-VN" sz="2400" dirty="0" smtClean="0"/>
              <a:t>6,46%</a:t>
            </a:r>
            <a:r>
              <a:rPr lang="sr-Latn-RS" sz="2400" dirty="0" smtClean="0"/>
              <a:t>)</a:t>
            </a:r>
            <a:endParaRPr lang="vi-VN" sz="2400" dirty="0" smtClean="0"/>
          </a:p>
          <a:p>
            <a:pPr eaLnBrk="1" hangingPunct="1"/>
            <a:r>
              <a:rPr lang="vi-VN" sz="2400" dirty="0" smtClean="0"/>
              <a:t>2017 više od 40% organskih poljoprivrednih površina pod konverzijom (Rumunija 42,3% i Srbija 44%)</a:t>
            </a:r>
            <a:endParaRPr lang="sr-Latn-RS" sz="2400" dirty="0" smtClean="0"/>
          </a:p>
          <a:p>
            <a:pPr eaLnBrk="1" hangingPunct="1"/>
            <a:r>
              <a:rPr lang="sr-Latn-RS" sz="2400" dirty="0" smtClean="0"/>
              <a:t>2017 god. n</a:t>
            </a:r>
            <a:r>
              <a:rPr lang="en-US" sz="2400" dirty="0" err="1" smtClean="0"/>
              <a:t>emačk</a:t>
            </a:r>
            <a:r>
              <a:rPr lang="sr-Latn-RS" sz="2400" dirty="0" smtClean="0"/>
              <a:t>o</a:t>
            </a:r>
            <a:r>
              <a:rPr lang="en-US" sz="2400" dirty="0" smtClean="0"/>
              <a:t> </a:t>
            </a:r>
            <a:r>
              <a:rPr lang="sr-Latn-RS" sz="2400" dirty="0" smtClean="0"/>
              <a:t>tržište najrazvijenije (</a:t>
            </a:r>
            <a:r>
              <a:rPr lang="en-US" sz="2400" dirty="0" smtClean="0"/>
              <a:t>9,5 </a:t>
            </a:r>
            <a:r>
              <a:rPr lang="en-US" sz="2400" dirty="0" err="1" smtClean="0"/>
              <a:t>milijarde</a:t>
            </a:r>
            <a:r>
              <a:rPr lang="en-US" sz="2400" dirty="0" smtClean="0"/>
              <a:t> </a:t>
            </a:r>
            <a:r>
              <a:rPr lang="en-US" sz="2400" dirty="0" err="1" smtClean="0"/>
              <a:t>dolara</a:t>
            </a:r>
            <a:r>
              <a:rPr lang="sr-Latn-RS" sz="2400" dirty="0" smtClean="0"/>
              <a:t>) potom FR, VB, IT, CHF </a:t>
            </a:r>
          </a:p>
          <a:p>
            <a:pPr eaLnBrk="1" hangingPunct="1"/>
            <a:r>
              <a:rPr lang="en-US" sz="2400" dirty="0" err="1" smtClean="0"/>
              <a:t>rast</a:t>
            </a:r>
            <a:r>
              <a:rPr lang="en-US" sz="2400" dirty="0" smtClean="0"/>
              <a:t> </a:t>
            </a:r>
            <a:r>
              <a:rPr lang="en-US" sz="2400" dirty="0" err="1" smtClean="0"/>
              <a:t>prodaje</a:t>
            </a:r>
            <a:r>
              <a:rPr lang="sr-Latn-RS" sz="2400" dirty="0" smtClean="0"/>
              <a:t> (</a:t>
            </a:r>
            <a:r>
              <a:rPr lang="en-US" sz="2400" dirty="0" smtClean="0"/>
              <a:t>11 m</a:t>
            </a:r>
            <a:r>
              <a:rPr lang="sr-Latn-RS" sz="2400" dirty="0" smtClean="0"/>
              <a:t>lrd.evra</a:t>
            </a:r>
            <a:r>
              <a:rPr lang="en-US" sz="2400" dirty="0" smtClean="0"/>
              <a:t> 2005. god</a:t>
            </a:r>
            <a:r>
              <a:rPr lang="sr-Latn-RS" sz="2400" dirty="0" smtClean="0"/>
              <a:t>.,</a:t>
            </a:r>
            <a:r>
              <a:rPr lang="en-US" sz="2400" dirty="0" smtClean="0"/>
              <a:t> 24 m</a:t>
            </a:r>
            <a:r>
              <a:rPr lang="sr-Latn-RS" sz="2400" dirty="0" smtClean="0"/>
              <a:t>lrd evra </a:t>
            </a:r>
            <a:r>
              <a:rPr lang="en-US" sz="2400" dirty="0" smtClean="0"/>
              <a:t>2014.</a:t>
            </a:r>
            <a:r>
              <a:rPr lang="sr-Latn-RS" sz="2400" dirty="0" smtClean="0"/>
              <a:t>god) </a:t>
            </a:r>
          </a:p>
          <a:p>
            <a:pPr eaLnBrk="1" hangingPunct="1"/>
            <a:r>
              <a:rPr lang="en-US" sz="2400" dirty="0" smtClean="0"/>
              <a:t>EU–28 </a:t>
            </a:r>
            <a:r>
              <a:rPr lang="en-US" sz="2400" dirty="0" err="1" smtClean="0"/>
              <a:t>registrovano</a:t>
            </a:r>
            <a:r>
              <a:rPr lang="en-US" sz="2400" dirty="0" smtClean="0"/>
              <a:t> </a:t>
            </a:r>
            <a:r>
              <a:rPr lang="en-US" sz="2400" dirty="0" err="1" smtClean="0"/>
              <a:t>oko</a:t>
            </a:r>
            <a:r>
              <a:rPr lang="en-US" sz="2400" dirty="0" smtClean="0"/>
              <a:t> 306.500 </a:t>
            </a:r>
            <a:r>
              <a:rPr lang="vi-VN" sz="2400" dirty="0" smtClean="0"/>
              <a:t>organskih operatera</a:t>
            </a:r>
            <a:endParaRPr lang="en-US" sz="2400" dirty="0"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254" y="5364515"/>
            <a:ext cx="8452798" cy="12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9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9702" y="488950"/>
            <a:ext cx="11925300" cy="787400"/>
          </a:xfrm>
        </p:spPr>
        <p:txBody>
          <a:bodyPr/>
          <a:lstStyle/>
          <a:p>
            <a:pPr algn="ctr" eaLnBrk="1" hangingPunct="1"/>
            <a:r>
              <a:rPr lang="en-US" sz="2800" dirty="0" err="1">
                <a:solidFill>
                  <a:schemeClr val="hlink"/>
                </a:solidFill>
              </a:rPr>
              <a:t>Procentualno</a:t>
            </a:r>
            <a:r>
              <a:rPr lang="en-US" sz="2800" dirty="0">
                <a:solidFill>
                  <a:schemeClr val="hlink"/>
                </a:solidFill>
              </a:rPr>
              <a:t> </a:t>
            </a:r>
            <a:r>
              <a:rPr lang="en-US" sz="2800" dirty="0" err="1">
                <a:solidFill>
                  <a:schemeClr val="hlink"/>
                </a:solidFill>
              </a:rPr>
              <a:t>učešće</a:t>
            </a:r>
            <a:r>
              <a:rPr lang="en-US" sz="2800" dirty="0">
                <a:solidFill>
                  <a:schemeClr val="hlink"/>
                </a:solidFill>
              </a:rPr>
              <a:t> </a:t>
            </a:r>
            <a:r>
              <a:rPr lang="en-US" sz="2800" dirty="0" err="1">
                <a:solidFill>
                  <a:schemeClr val="hlink"/>
                </a:solidFill>
              </a:rPr>
              <a:t>najvećih</a:t>
            </a:r>
            <a:r>
              <a:rPr lang="en-US" sz="2800" dirty="0">
                <a:solidFill>
                  <a:schemeClr val="hlink"/>
                </a:solidFill>
              </a:rPr>
              <a:t> </a:t>
            </a:r>
            <a:r>
              <a:rPr lang="en-US" sz="2800" dirty="0" err="1">
                <a:solidFill>
                  <a:schemeClr val="hlink"/>
                </a:solidFill>
              </a:rPr>
              <a:t>ukupnih</a:t>
            </a:r>
            <a:r>
              <a:rPr lang="en-US" sz="2800" dirty="0">
                <a:solidFill>
                  <a:schemeClr val="hlink"/>
                </a:solidFill>
              </a:rPr>
              <a:t> </a:t>
            </a:r>
            <a:r>
              <a:rPr lang="en-US" sz="2800" dirty="0" err="1">
                <a:solidFill>
                  <a:schemeClr val="hlink"/>
                </a:solidFill>
              </a:rPr>
              <a:t>organskih</a:t>
            </a:r>
            <a:r>
              <a:rPr lang="en-US" sz="2800" dirty="0">
                <a:solidFill>
                  <a:schemeClr val="hlink"/>
                </a:solidFill>
              </a:rPr>
              <a:t> </a:t>
            </a:r>
            <a:r>
              <a:rPr lang="en-US" sz="2800" dirty="0" err="1">
                <a:solidFill>
                  <a:schemeClr val="hlink"/>
                </a:solidFill>
              </a:rPr>
              <a:t>površina</a:t>
            </a:r>
            <a:r>
              <a:rPr lang="sr-Latn-RS" sz="2800" dirty="0">
                <a:solidFill>
                  <a:schemeClr val="hlink"/>
                </a:solidFill>
              </a:rPr>
              <a:t> </a:t>
            </a:r>
            <a:r>
              <a:rPr lang="en-US" sz="2800" dirty="0">
                <a:solidFill>
                  <a:schemeClr val="hlink"/>
                </a:solidFill>
              </a:rPr>
              <a:t>u EU u 2016. </a:t>
            </a:r>
            <a:r>
              <a:rPr lang="en-US" sz="2800" dirty="0" err="1">
                <a:solidFill>
                  <a:schemeClr val="hlink"/>
                </a:solidFill>
              </a:rPr>
              <a:t>godini</a:t>
            </a:r>
            <a:r>
              <a:rPr lang="en-US" dirty="0" smtClean="0"/>
              <a:t/>
            </a:r>
            <a:br>
              <a:rPr lang="en-US" dirty="0" smtClean="0"/>
            </a:br>
            <a:endParaRPr lang="en-US" dirty="0" smtClean="0"/>
          </a:p>
        </p:txBody>
      </p:sp>
      <p:sp>
        <p:nvSpPr>
          <p:cNvPr id="16387" name="Content Placeholder 2"/>
          <p:cNvSpPr>
            <a:spLocks noGrp="1"/>
          </p:cNvSpPr>
          <p:nvPr>
            <p:ph idx="1"/>
          </p:nvPr>
        </p:nvSpPr>
        <p:spPr>
          <a:xfrm>
            <a:off x="5588002" y="1533528"/>
            <a:ext cx="6261100" cy="2403475"/>
          </a:xfrm>
        </p:spPr>
        <p:txBody>
          <a:bodyPr/>
          <a:lstStyle/>
          <a:p>
            <a:pPr eaLnBrk="1" hangingPunct="1"/>
            <a:r>
              <a:rPr lang="sr-Latn-RS" sz="2200" smtClean="0"/>
              <a:t>1 mesto </a:t>
            </a:r>
            <a:r>
              <a:rPr lang="en-US" sz="2200" smtClean="0"/>
              <a:t>Španija </a:t>
            </a:r>
            <a:r>
              <a:rPr lang="sr-Latn-RS" sz="2200" smtClean="0"/>
              <a:t>= </a:t>
            </a:r>
            <a:r>
              <a:rPr lang="en-US" sz="2200" smtClean="0"/>
              <a:t>2.018.802 ha.</a:t>
            </a:r>
            <a:endParaRPr lang="sr-Latn-RS" sz="2200" smtClean="0"/>
          </a:p>
          <a:p>
            <a:pPr eaLnBrk="1" hangingPunct="1"/>
            <a:r>
              <a:rPr lang="en-US" sz="2200" smtClean="0"/>
              <a:t>Italija 1.796.333 ha </a:t>
            </a:r>
            <a:r>
              <a:rPr lang="sr-Latn-RS" sz="2200" smtClean="0"/>
              <a:t>, </a:t>
            </a:r>
            <a:r>
              <a:rPr lang="en-US" sz="2200" smtClean="0"/>
              <a:t>Francuska sa 1.537.351 ha</a:t>
            </a:r>
            <a:r>
              <a:rPr lang="sr-Latn-RS" sz="2200" smtClean="0"/>
              <a:t>, </a:t>
            </a:r>
            <a:r>
              <a:rPr lang="en-US" sz="2200" smtClean="0"/>
              <a:t>Nemačka 1</a:t>
            </a:r>
            <a:r>
              <a:rPr lang="sr-Latn-RS" sz="2200" smtClean="0"/>
              <a:t>.</a:t>
            </a:r>
            <a:r>
              <a:rPr lang="en-US" sz="2200" smtClean="0"/>
              <a:t>135.941 ha, Austrija sa 571.423 ha, Švedska sa 552.695 ha. </a:t>
            </a:r>
            <a:endParaRPr lang="sr-Latn-RS" sz="2200" smtClean="0"/>
          </a:p>
          <a:p>
            <a:pPr eaLnBrk="1" hangingPunct="1"/>
            <a:r>
              <a:rPr lang="en-US" sz="2200" smtClean="0"/>
              <a:t>Poljska sa 536.579 ha je vodeća zemlja članica EU-13</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19" y="1609725"/>
            <a:ext cx="5192183"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888" y="4270592"/>
            <a:ext cx="6597112"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3"/>
          <p:cNvSpPr>
            <a:spLocks noChangeArrowheads="1"/>
          </p:cNvSpPr>
          <p:nvPr/>
        </p:nvSpPr>
        <p:spPr bwMode="auto">
          <a:xfrm>
            <a:off x="2" y="4818066"/>
            <a:ext cx="5168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Arial" charset="0"/>
              <a:cs typeface="Arial" charset="0"/>
            </a:endParaRPr>
          </a:p>
        </p:txBody>
      </p:sp>
    </p:spTree>
    <p:extLst>
      <p:ext uri="{BB962C8B-B14F-4D97-AF65-F5344CB8AC3E}">
        <p14:creationId xmlns:p14="http://schemas.microsoft.com/office/powerpoint/2010/main" val="259114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88385" y="1444625"/>
            <a:ext cx="5209116" cy="4718050"/>
          </a:xfrm>
          <a:prstGeom prst="rect">
            <a:avLst/>
          </a:prstGeom>
          <a:solidFill>
            <a:srgbClr val="A7CCD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sr-Latn-RS"/>
          </a:p>
        </p:txBody>
      </p:sp>
      <p:sp>
        <p:nvSpPr>
          <p:cNvPr id="9219" name="Rectangle 4"/>
          <p:cNvSpPr>
            <a:spLocks noGrp="1" noChangeArrowheads="1"/>
          </p:cNvSpPr>
          <p:nvPr>
            <p:ph type="title"/>
          </p:nvPr>
        </p:nvSpPr>
        <p:spPr>
          <a:xfrm>
            <a:off x="1" y="639764"/>
            <a:ext cx="12077700" cy="600075"/>
          </a:xfrm>
        </p:spPr>
        <p:txBody>
          <a:bodyPr/>
          <a:lstStyle/>
          <a:p>
            <a:pPr algn="ctr"/>
            <a:r>
              <a:rPr lang="sr-Latn-CS" altLang="sr-Latn-RS" sz="2800" dirty="0" smtClean="0">
                <a:solidFill>
                  <a:schemeClr val="hlink"/>
                </a:solidFill>
              </a:rPr>
              <a:t>       Globalno i evropsko tržište organskih proizvoda</a:t>
            </a:r>
            <a:endParaRPr lang="en-US" altLang="sr-Latn-RS" sz="2800" dirty="0" smtClean="0">
              <a:solidFill>
                <a:schemeClr val="hlink"/>
              </a:solidFill>
            </a:endParaRPr>
          </a:p>
        </p:txBody>
      </p:sp>
      <p:sp>
        <p:nvSpPr>
          <p:cNvPr id="9223" name="Rectangle 5"/>
          <p:cNvSpPr>
            <a:spLocks noGrp="1" noChangeArrowheads="1"/>
          </p:cNvSpPr>
          <p:nvPr>
            <p:ph sz="half" idx="1"/>
          </p:nvPr>
        </p:nvSpPr>
        <p:spPr>
          <a:xfrm>
            <a:off x="188385" y="4048125"/>
            <a:ext cx="5209116" cy="2152650"/>
          </a:xfrm>
        </p:spPr>
        <p:txBody>
          <a:bodyPr/>
          <a:lstStyle/>
          <a:p>
            <a:pPr>
              <a:lnSpc>
                <a:spcPct val="80000"/>
              </a:lnSpc>
            </a:pPr>
            <a:r>
              <a:rPr lang="pl-PL" altLang="sr-Latn-RS" sz="1900" smtClean="0"/>
              <a:t>ukupna površina zemljišta pod organskom proizvodnjom u svetu povećana za </a:t>
            </a:r>
            <a:r>
              <a:rPr lang="pl-PL" altLang="sr-Latn-RS" sz="1900" b="1" smtClean="0"/>
              <a:t>240% </a:t>
            </a:r>
          </a:p>
          <a:p>
            <a:pPr>
              <a:lnSpc>
                <a:spcPct val="80000"/>
              </a:lnSpc>
            </a:pPr>
            <a:r>
              <a:rPr lang="pl-PL" altLang="sr-Latn-RS" sz="1900" smtClean="0"/>
              <a:t>Sa 15 miliona hektara na</a:t>
            </a:r>
            <a:br>
              <a:rPr lang="pl-PL" altLang="sr-Latn-RS" sz="1900" smtClean="0"/>
            </a:br>
            <a:r>
              <a:rPr lang="pl-PL" altLang="sr-Latn-RS" sz="1900" b="1" smtClean="0"/>
              <a:t>51 miliona ha</a:t>
            </a:r>
          </a:p>
          <a:p>
            <a:pPr>
              <a:lnSpc>
                <a:spcPct val="80000"/>
              </a:lnSpc>
            </a:pPr>
            <a:r>
              <a:rPr lang="pl-PL" altLang="sr-Latn-RS" sz="1900" smtClean="0"/>
              <a:t>prodaja organskih prehrambenih proizvoda u svetu dostigla </a:t>
            </a:r>
            <a:r>
              <a:rPr lang="pl-PL" altLang="sr-Latn-RS" sz="1900" b="1" smtClean="0"/>
              <a:t>82</a:t>
            </a:r>
            <a:r>
              <a:rPr lang="pl-PL" altLang="sr-Latn-RS" sz="1900" smtClean="0"/>
              <a:t> </a:t>
            </a:r>
            <a:r>
              <a:rPr lang="pl-PL" altLang="sr-Latn-RS" sz="1900" b="1" smtClean="0"/>
              <a:t>mlrd dolara </a:t>
            </a:r>
          </a:p>
          <a:p>
            <a:pPr>
              <a:lnSpc>
                <a:spcPct val="80000"/>
              </a:lnSpc>
              <a:buFont typeface="Wingdings" pitchFamily="2" charset="2"/>
              <a:buNone/>
            </a:pPr>
            <a:endParaRPr lang="en-US" altLang="sr-Latn-RS" sz="2400" smtClean="0"/>
          </a:p>
        </p:txBody>
      </p:sp>
      <p:sp>
        <p:nvSpPr>
          <p:cNvPr id="1090566" name="Rectangle 6"/>
          <p:cNvSpPr>
            <a:spLocks noGrp="1" noChangeArrowheads="1"/>
          </p:cNvSpPr>
          <p:nvPr>
            <p:ph sz="half" idx="2"/>
          </p:nvPr>
        </p:nvSpPr>
        <p:spPr>
          <a:xfrm>
            <a:off x="5778501" y="4052889"/>
            <a:ext cx="6413500" cy="2109787"/>
          </a:xfrm>
        </p:spPr>
        <p:txBody>
          <a:bodyPr/>
          <a:lstStyle/>
          <a:p>
            <a:pPr>
              <a:lnSpc>
                <a:spcPct val="80000"/>
              </a:lnSpc>
              <a:defRPr/>
            </a:pPr>
            <a:r>
              <a:rPr lang="sr-Latn-CS" sz="1900" dirty="0" smtClean="0">
                <a:latin typeface="+mj-lt"/>
                <a:ea typeface="+mj-ea"/>
                <a:cs typeface="+mj-cs"/>
              </a:rPr>
              <a:t>per </a:t>
            </a:r>
            <a:r>
              <a:rPr lang="sr-Latn-CS" sz="1900" dirty="0">
                <a:latin typeface="+mj-lt"/>
                <a:ea typeface="+mj-ea"/>
                <a:cs typeface="+mj-cs"/>
              </a:rPr>
              <a:t>capita potrošnja u 2015</a:t>
            </a:r>
            <a:r>
              <a:rPr lang="sr-Latn-CS" sz="1900" dirty="0" smtClean="0">
                <a:latin typeface="+mj-lt"/>
                <a:ea typeface="+mj-ea"/>
                <a:cs typeface="+mj-cs"/>
              </a:rPr>
              <a:t>. god.</a:t>
            </a:r>
            <a:endParaRPr lang="sr-Latn-CS" sz="1900" dirty="0">
              <a:latin typeface="+mj-lt"/>
              <a:ea typeface="+mj-ea"/>
              <a:cs typeface="+mj-cs"/>
            </a:endParaRPr>
          </a:p>
          <a:p>
            <a:pPr>
              <a:lnSpc>
                <a:spcPct val="80000"/>
              </a:lnSpc>
              <a:defRPr/>
            </a:pPr>
            <a:r>
              <a:rPr lang="sr-Latn-CS" sz="1900" b="1" dirty="0">
                <a:latin typeface="+mj-lt"/>
                <a:ea typeface="+mj-ea"/>
                <a:cs typeface="+mj-cs"/>
              </a:rPr>
              <a:t>Švajcarska (262 evra</a:t>
            </a:r>
            <a:r>
              <a:rPr lang="sr-Latn-CS" sz="1900" b="1" dirty="0" smtClean="0">
                <a:latin typeface="+mj-lt"/>
                <a:ea typeface="+mj-ea"/>
                <a:cs typeface="+mj-cs"/>
              </a:rPr>
              <a:t>), Danska </a:t>
            </a:r>
            <a:r>
              <a:rPr lang="sr-Latn-CS" sz="1900" b="1" dirty="0">
                <a:latin typeface="+mj-lt"/>
                <a:ea typeface="+mj-ea"/>
                <a:cs typeface="+mj-cs"/>
              </a:rPr>
              <a:t>(191 evra), Švedska (177 evra</a:t>
            </a:r>
            <a:r>
              <a:rPr lang="sr-Latn-CS" sz="1900" b="1" dirty="0" smtClean="0">
                <a:latin typeface="+mj-lt"/>
                <a:ea typeface="+mj-ea"/>
                <a:cs typeface="+mj-cs"/>
              </a:rPr>
              <a:t>), Luksemburg </a:t>
            </a:r>
            <a:r>
              <a:rPr lang="sr-Latn-CS" sz="1900" b="1" dirty="0">
                <a:latin typeface="+mj-lt"/>
                <a:ea typeface="+mj-ea"/>
                <a:cs typeface="+mj-cs"/>
              </a:rPr>
              <a:t>(170 evra</a:t>
            </a:r>
            <a:r>
              <a:rPr lang="sr-Latn-CS" sz="1900" b="1" dirty="0" smtClean="0">
                <a:latin typeface="+mj-lt"/>
                <a:ea typeface="+mj-ea"/>
                <a:cs typeface="+mj-cs"/>
              </a:rPr>
              <a:t>)</a:t>
            </a:r>
          </a:p>
          <a:p>
            <a:pPr>
              <a:lnSpc>
                <a:spcPct val="80000"/>
              </a:lnSpc>
              <a:defRPr/>
            </a:pPr>
            <a:r>
              <a:rPr lang="sr-Latn-RS" sz="1900" dirty="0" smtClean="0">
                <a:latin typeface="+mj-lt"/>
                <a:ea typeface="+mj-ea"/>
                <a:cs typeface="+mj-cs"/>
              </a:rPr>
              <a:t>EU </a:t>
            </a:r>
            <a:r>
              <a:rPr lang="en-US" sz="1900" dirty="0" err="1" smtClean="0">
                <a:latin typeface="+mj-lt"/>
                <a:ea typeface="+mj-ea"/>
                <a:cs typeface="+mj-cs"/>
              </a:rPr>
              <a:t>prodaj</a:t>
            </a:r>
            <a:r>
              <a:rPr lang="sr-Latn-RS" sz="1900" dirty="0" smtClean="0">
                <a:latin typeface="+mj-lt"/>
                <a:ea typeface="+mj-ea"/>
                <a:cs typeface="+mj-cs"/>
              </a:rPr>
              <a:t>a</a:t>
            </a:r>
            <a:r>
              <a:rPr lang="en-US" sz="1900" dirty="0" smtClean="0">
                <a:latin typeface="+mj-lt"/>
                <a:ea typeface="+mj-ea"/>
                <a:cs typeface="+mj-cs"/>
              </a:rPr>
              <a:t> 2005 =</a:t>
            </a:r>
            <a:r>
              <a:rPr lang="sr-Latn-RS" sz="1900" dirty="0" smtClean="0">
                <a:latin typeface="+mj-lt"/>
                <a:ea typeface="+mj-ea"/>
                <a:cs typeface="+mj-cs"/>
              </a:rPr>
              <a:t> </a:t>
            </a:r>
            <a:r>
              <a:rPr lang="en-US" sz="1900" b="1" dirty="0" smtClean="0">
                <a:latin typeface="+mj-lt"/>
                <a:ea typeface="+mj-ea"/>
                <a:cs typeface="+mj-cs"/>
              </a:rPr>
              <a:t>11 </a:t>
            </a:r>
            <a:r>
              <a:rPr lang="en-US" sz="1900" b="1" dirty="0" err="1">
                <a:latin typeface="+mj-lt"/>
                <a:ea typeface="+mj-ea"/>
                <a:cs typeface="+mj-cs"/>
              </a:rPr>
              <a:t>mlrd.evra</a:t>
            </a:r>
            <a:r>
              <a:rPr lang="en-US" sz="1900" b="1" dirty="0">
                <a:latin typeface="+mj-lt"/>
                <a:ea typeface="+mj-ea"/>
                <a:cs typeface="+mj-cs"/>
              </a:rPr>
              <a:t> </a:t>
            </a:r>
            <a:endParaRPr lang="sr-Latn-RS" sz="1900" dirty="0" smtClean="0">
              <a:latin typeface="+mj-lt"/>
              <a:ea typeface="+mj-ea"/>
              <a:cs typeface="+mj-cs"/>
            </a:endParaRPr>
          </a:p>
          <a:p>
            <a:pPr>
              <a:lnSpc>
                <a:spcPct val="80000"/>
              </a:lnSpc>
              <a:defRPr/>
            </a:pPr>
            <a:r>
              <a:rPr lang="en-US" sz="1900" dirty="0" smtClean="0">
                <a:latin typeface="+mj-lt"/>
                <a:ea typeface="+mj-ea"/>
                <a:cs typeface="+mj-cs"/>
              </a:rPr>
              <a:t>2014</a:t>
            </a:r>
            <a:r>
              <a:rPr lang="sr-Latn-RS" sz="1900" dirty="0" smtClean="0">
                <a:latin typeface="+mj-lt"/>
                <a:ea typeface="+mj-ea"/>
                <a:cs typeface="+mj-cs"/>
              </a:rPr>
              <a:t> </a:t>
            </a:r>
            <a:r>
              <a:rPr lang="en-US" sz="1900" dirty="0" smtClean="0">
                <a:latin typeface="+mj-lt"/>
                <a:ea typeface="+mj-ea"/>
                <a:cs typeface="+mj-cs"/>
              </a:rPr>
              <a:t>= </a:t>
            </a:r>
            <a:r>
              <a:rPr lang="en-US" sz="1900" b="1" dirty="0">
                <a:latin typeface="+mj-lt"/>
                <a:ea typeface="+mj-ea"/>
                <a:cs typeface="+mj-cs"/>
              </a:rPr>
              <a:t>24 </a:t>
            </a:r>
            <a:r>
              <a:rPr lang="en-US" sz="1900" b="1" dirty="0" err="1">
                <a:latin typeface="+mj-lt"/>
                <a:ea typeface="+mj-ea"/>
                <a:cs typeface="+mj-cs"/>
              </a:rPr>
              <a:t>mlrd</a:t>
            </a:r>
            <a:r>
              <a:rPr lang="en-US" sz="1900" b="1" dirty="0">
                <a:latin typeface="+mj-lt"/>
                <a:ea typeface="+mj-ea"/>
                <a:cs typeface="+mj-cs"/>
              </a:rPr>
              <a:t> </a:t>
            </a:r>
            <a:r>
              <a:rPr lang="en-US" sz="1900" b="1" dirty="0" err="1" smtClean="0">
                <a:latin typeface="+mj-lt"/>
                <a:ea typeface="+mj-ea"/>
                <a:cs typeface="+mj-cs"/>
              </a:rPr>
              <a:t>evra</a:t>
            </a:r>
            <a:endParaRPr lang="en-US" sz="1900" b="1" dirty="0">
              <a:latin typeface="+mj-lt"/>
              <a:ea typeface="+mj-ea"/>
              <a:cs typeface="+mj-cs"/>
            </a:endParaRPr>
          </a:p>
          <a:p>
            <a:pPr>
              <a:lnSpc>
                <a:spcPct val="80000"/>
              </a:lnSpc>
              <a:defRPr/>
            </a:pPr>
            <a:r>
              <a:rPr lang="en-US" sz="1900" dirty="0" smtClean="0">
                <a:latin typeface="+mj-lt"/>
                <a:ea typeface="+mj-ea"/>
                <a:cs typeface="+mj-cs"/>
              </a:rPr>
              <a:t>2015</a:t>
            </a:r>
            <a:r>
              <a:rPr lang="sr-Latn-RS" sz="1900" dirty="0" smtClean="0">
                <a:latin typeface="+mj-lt"/>
                <a:ea typeface="+mj-ea"/>
                <a:cs typeface="+mj-cs"/>
              </a:rPr>
              <a:t> =</a:t>
            </a:r>
            <a:r>
              <a:rPr lang="en-US" sz="1900" dirty="0" smtClean="0">
                <a:latin typeface="+mj-lt"/>
                <a:ea typeface="+mj-ea"/>
                <a:cs typeface="+mj-cs"/>
              </a:rPr>
              <a:t>306.500</a:t>
            </a:r>
            <a:r>
              <a:rPr lang="sr-Latn-RS" sz="1900" dirty="0" smtClean="0">
                <a:latin typeface="+mj-lt"/>
                <a:ea typeface="+mj-ea"/>
                <a:cs typeface="+mj-cs"/>
              </a:rPr>
              <a:t> EU </a:t>
            </a:r>
            <a:r>
              <a:rPr lang="en-US" sz="1900" dirty="0" err="1" smtClean="0">
                <a:latin typeface="+mj-lt"/>
                <a:ea typeface="+mj-ea"/>
                <a:cs typeface="+mj-cs"/>
              </a:rPr>
              <a:t>organskih</a:t>
            </a:r>
            <a:r>
              <a:rPr lang="en-US" sz="1900" dirty="0" smtClean="0">
                <a:latin typeface="+mj-lt"/>
                <a:ea typeface="+mj-ea"/>
                <a:cs typeface="+mj-cs"/>
              </a:rPr>
              <a:t> </a:t>
            </a:r>
            <a:r>
              <a:rPr lang="en-US" sz="1900" dirty="0" err="1">
                <a:latin typeface="+mj-lt"/>
                <a:ea typeface="+mj-ea"/>
                <a:cs typeface="+mj-cs"/>
              </a:rPr>
              <a:t>operatera</a:t>
            </a:r>
            <a:endParaRPr lang="en-US" sz="1900" dirty="0">
              <a:latin typeface="+mj-lt"/>
              <a:ea typeface="+mj-ea"/>
              <a:cs typeface="+mj-cs"/>
            </a:endParaRPr>
          </a:p>
          <a:p>
            <a:pPr>
              <a:lnSpc>
                <a:spcPct val="80000"/>
              </a:lnSpc>
              <a:defRPr/>
            </a:pPr>
            <a:endParaRPr lang="en-US" sz="2000" b="1" dirty="0">
              <a:solidFill>
                <a:srgbClr val="FF0000"/>
              </a:solidFill>
              <a:latin typeface="+mj-lt"/>
              <a:ea typeface="+mj-ea"/>
              <a:cs typeface="+mj-cs"/>
            </a:endParaRPr>
          </a:p>
        </p:txBody>
      </p:sp>
      <p:sp>
        <p:nvSpPr>
          <p:cNvPr id="9221" name="Rectangle 8"/>
          <p:cNvSpPr>
            <a:spLocks noChangeArrowheads="1"/>
          </p:cNvSpPr>
          <p:nvPr/>
        </p:nvSpPr>
        <p:spPr bwMode="auto">
          <a:xfrm>
            <a:off x="8521701" y="6364288"/>
            <a:ext cx="3670300" cy="34766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sr-Latn-RS"/>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85" y="1239838"/>
            <a:ext cx="5209116"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1444626"/>
            <a:ext cx="58928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6959" y="553042"/>
            <a:ext cx="11925300" cy="787400"/>
          </a:xfrm>
        </p:spPr>
        <p:txBody>
          <a:bodyPr/>
          <a:lstStyle/>
          <a:p>
            <a:pPr algn="ctr" eaLnBrk="1" hangingPunct="1"/>
            <a:r>
              <a:rPr lang="sr-Latn-RS" altLang="sr-Latn-RS" sz="2800" dirty="0">
                <a:solidFill>
                  <a:schemeClr val="hlink"/>
                </a:solidFill>
              </a:rPr>
              <a:t>Pregled o</a:t>
            </a:r>
            <a:r>
              <a:rPr lang="en-US" altLang="sr-Latn-RS" sz="2800" dirty="0" err="1">
                <a:solidFill>
                  <a:schemeClr val="hlink"/>
                </a:solidFill>
              </a:rPr>
              <a:t>rganskih</a:t>
            </a:r>
            <a:r>
              <a:rPr lang="en-US" altLang="sr-Latn-RS" sz="2800" dirty="0">
                <a:solidFill>
                  <a:schemeClr val="hlink"/>
                </a:solidFill>
              </a:rPr>
              <a:t> </a:t>
            </a:r>
            <a:r>
              <a:rPr lang="en-US" altLang="sr-Latn-RS" sz="2800" dirty="0" err="1">
                <a:solidFill>
                  <a:schemeClr val="hlink"/>
                </a:solidFill>
              </a:rPr>
              <a:t>površina</a:t>
            </a:r>
            <a:r>
              <a:rPr lang="sr-Latn-RS" altLang="sr-Latn-RS" sz="2800" dirty="0">
                <a:solidFill>
                  <a:schemeClr val="hlink"/>
                </a:solidFill>
              </a:rPr>
              <a:t> </a:t>
            </a:r>
            <a:r>
              <a:rPr lang="en-US" altLang="sr-Latn-RS" sz="2800" dirty="0">
                <a:solidFill>
                  <a:schemeClr val="hlink"/>
                </a:solidFill>
              </a:rPr>
              <a:t>u EU</a:t>
            </a:r>
          </a:p>
        </p:txBody>
      </p:sp>
      <p:sp>
        <p:nvSpPr>
          <p:cNvPr id="10243" name="Content Placeholder 2"/>
          <p:cNvSpPr>
            <a:spLocks noGrp="1"/>
          </p:cNvSpPr>
          <p:nvPr>
            <p:ph idx="1"/>
          </p:nvPr>
        </p:nvSpPr>
        <p:spPr>
          <a:xfrm>
            <a:off x="5588001" y="1533526"/>
            <a:ext cx="6489700" cy="2403475"/>
          </a:xfrm>
        </p:spPr>
        <p:txBody>
          <a:bodyPr/>
          <a:lstStyle/>
          <a:p>
            <a:pPr eaLnBrk="1" hangingPunct="1"/>
            <a:r>
              <a:rPr lang="it-IT" altLang="sr-Latn-RS" sz="2200" smtClean="0"/>
              <a:t>1 mesto Španija = 2.018.802 ha</a:t>
            </a:r>
          </a:p>
          <a:p>
            <a:pPr eaLnBrk="1" hangingPunct="1"/>
            <a:r>
              <a:rPr lang="en-US" altLang="sr-Latn-RS" sz="2200" smtClean="0"/>
              <a:t>2017= </a:t>
            </a:r>
            <a:r>
              <a:rPr lang="en-US" altLang="sr-Latn-RS" sz="2200" b="1" smtClean="0"/>
              <a:t>12,6 mil. ha </a:t>
            </a:r>
            <a:r>
              <a:rPr lang="sr-Latn-RS" altLang="sr-Latn-RS" sz="2200" b="1" smtClean="0"/>
              <a:t/>
            </a:r>
            <a:br>
              <a:rPr lang="sr-Latn-RS" altLang="sr-Latn-RS" sz="2200" b="1" smtClean="0"/>
            </a:br>
            <a:r>
              <a:rPr lang="en-US" altLang="sr-Latn-RS" sz="2200" smtClean="0"/>
              <a:t>(</a:t>
            </a:r>
            <a:r>
              <a:rPr lang="en-US" altLang="sr-Latn-RS" sz="2200" b="1" smtClean="0"/>
              <a:t>7% </a:t>
            </a:r>
            <a:r>
              <a:rPr lang="en-US" altLang="sr-Latn-RS" sz="2200" smtClean="0"/>
              <a:t>ukupne polj. površine EU)</a:t>
            </a:r>
          </a:p>
          <a:p>
            <a:pPr eaLnBrk="1" hangingPunct="1"/>
            <a:r>
              <a:rPr lang="en-US" altLang="sr-Latn-RS" sz="2200" smtClean="0"/>
              <a:t>1985= </a:t>
            </a:r>
            <a:r>
              <a:rPr lang="en-US" altLang="sr-Latn-RS" sz="2200" b="1" smtClean="0"/>
              <a:t>105.000 ha</a:t>
            </a:r>
            <a:r>
              <a:rPr lang="sr-Latn-RS" altLang="sr-Latn-RS" sz="2200" smtClean="0"/>
              <a:t/>
            </a:r>
            <a:br>
              <a:rPr lang="sr-Latn-RS" altLang="sr-Latn-RS" sz="2200" smtClean="0"/>
            </a:br>
            <a:r>
              <a:rPr lang="en-US" altLang="sr-Latn-RS" sz="2200" smtClean="0"/>
              <a:t>(</a:t>
            </a:r>
            <a:r>
              <a:rPr lang="en-US" altLang="sr-Latn-RS" sz="2200" b="1" smtClean="0"/>
              <a:t>0,1% </a:t>
            </a:r>
            <a:r>
              <a:rPr lang="en-US" altLang="sr-Latn-RS" sz="2200" smtClean="0"/>
              <a:t>ukupne polj. površine EU)</a:t>
            </a:r>
          </a:p>
          <a:p>
            <a:pPr eaLnBrk="1" hangingPunct="1"/>
            <a:r>
              <a:rPr lang="en-US" altLang="sr-Latn-RS" sz="2200" b="1" smtClean="0"/>
              <a:t>78% </a:t>
            </a:r>
            <a:r>
              <a:rPr lang="en-US" altLang="sr-Latn-RS" sz="2200" smtClean="0"/>
              <a:t>organskog zemljišta i </a:t>
            </a:r>
            <a:r>
              <a:rPr lang="en-US" altLang="sr-Latn-RS" sz="2200" b="1" smtClean="0"/>
              <a:t>81% </a:t>
            </a:r>
            <a:r>
              <a:rPr lang="en-US" altLang="sr-Latn-RS" sz="2200" smtClean="0"/>
              <a:t>organskih gazd</a:t>
            </a:r>
            <a:r>
              <a:rPr lang="sr-Latn-RS" altLang="sr-Latn-RS" sz="2200" smtClean="0"/>
              <a:t>instava </a:t>
            </a:r>
            <a:r>
              <a:rPr lang="en-US" altLang="sr-Latn-RS" sz="2200" smtClean="0"/>
              <a:t>u </a:t>
            </a:r>
            <a:r>
              <a:rPr lang="en-US" altLang="sr-Latn-RS" sz="2200" b="1" smtClean="0"/>
              <a:t>EU–15</a:t>
            </a:r>
            <a:endParaRPr lang="sr-Latn-RS" altLang="sr-Latn-RS" sz="2200" b="1" smtClean="0"/>
          </a:p>
          <a:p>
            <a:pPr eaLnBrk="1" hangingPunct="1"/>
            <a:endParaRPr lang="en-US" altLang="sr-Latn-RS" sz="2200" b="1"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7" y="1495426"/>
            <a:ext cx="5050367"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1" y="4410076"/>
            <a:ext cx="68961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16463"/>
            <a:ext cx="5080000" cy="1107996"/>
          </a:xfrm>
          <a:prstGeom prst="rect">
            <a:avLst/>
          </a:prstGeom>
        </p:spPr>
        <p:txBody>
          <a:bodyPr>
            <a:spAutoFit/>
          </a:bodyPr>
          <a:lstStyle/>
          <a:p>
            <a:pPr marL="342900" indent="-342900">
              <a:buFont typeface="Wingdings" pitchFamily="2" charset="2"/>
              <a:buChar char="§"/>
              <a:defRPr/>
            </a:pPr>
            <a:r>
              <a:rPr lang="vi-VN" sz="2200" dirty="0">
                <a:latin typeface="+mn-lt"/>
              </a:rPr>
              <a:t>Ukupno </a:t>
            </a:r>
            <a:r>
              <a:rPr lang="sr-Latn-RS" sz="2200" dirty="0">
                <a:latin typeface="+mn-lt"/>
              </a:rPr>
              <a:t>po</a:t>
            </a:r>
            <a:r>
              <a:rPr lang="vi-VN" sz="2200" dirty="0">
                <a:latin typeface="+mn-lt"/>
              </a:rPr>
              <a:t>većanje površina pod organskom proizvodnjom </a:t>
            </a:r>
            <a:r>
              <a:rPr lang="sr-Latn-RS" sz="2200" dirty="0">
                <a:latin typeface="+mn-lt"/>
              </a:rPr>
              <a:t>u EU od </a:t>
            </a:r>
            <a:r>
              <a:rPr lang="vi-VN" sz="2200" dirty="0">
                <a:latin typeface="+mn-lt"/>
              </a:rPr>
              <a:t>2012. </a:t>
            </a:r>
            <a:r>
              <a:rPr lang="sr-Latn-RS" sz="2200" dirty="0">
                <a:latin typeface="+mn-lt"/>
              </a:rPr>
              <a:t>do </a:t>
            </a:r>
            <a:r>
              <a:rPr lang="vi-VN" sz="2200" dirty="0">
                <a:latin typeface="+mn-lt"/>
              </a:rPr>
              <a:t>2016. </a:t>
            </a:r>
            <a:r>
              <a:rPr lang="sr-Latn-RS" sz="2200" dirty="0">
                <a:latin typeface="+mn-lt"/>
              </a:rPr>
              <a:t>=</a:t>
            </a:r>
            <a:r>
              <a:rPr lang="vi-VN" sz="2200" b="1" dirty="0">
                <a:latin typeface="+mn-lt"/>
              </a:rPr>
              <a:t>1</a:t>
            </a:r>
            <a:r>
              <a:rPr lang="sr-Latn-RS" sz="2200" b="1" dirty="0">
                <a:latin typeface="+mn-lt"/>
              </a:rPr>
              <a:t>9</a:t>
            </a:r>
            <a:r>
              <a:rPr lang="vi-VN" sz="2200" b="1" dirty="0">
                <a:latin typeface="+mn-lt"/>
              </a:rPr>
              <a:t>% </a:t>
            </a:r>
            <a:endParaRPr lang="en-US" sz="2200" b="1" dirty="0">
              <a:latin typeface="+mn-lt"/>
            </a:endParaRPr>
          </a:p>
        </p:txBody>
      </p:sp>
    </p:spTree>
    <p:extLst>
      <p:ext uri="{BB962C8B-B14F-4D97-AF65-F5344CB8AC3E}">
        <p14:creationId xmlns:p14="http://schemas.microsoft.com/office/powerpoint/2010/main" val="249786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sr-Latn-RS" altLang="sr-Latn-RS" sz="2800" dirty="0">
                <a:solidFill>
                  <a:schemeClr val="hlink"/>
                </a:solidFill>
              </a:rPr>
              <a:t>Nove članice EU i z</a:t>
            </a:r>
            <a:r>
              <a:rPr lang="en-US" altLang="sr-Latn-RS" sz="2800" dirty="0" err="1">
                <a:solidFill>
                  <a:schemeClr val="hlink"/>
                </a:solidFill>
              </a:rPr>
              <a:t>emlje</a:t>
            </a:r>
            <a:r>
              <a:rPr lang="en-US" altLang="sr-Latn-RS" sz="2800" dirty="0">
                <a:solidFill>
                  <a:schemeClr val="hlink"/>
                </a:solidFill>
              </a:rPr>
              <a:t> </a:t>
            </a:r>
            <a:r>
              <a:rPr lang="en-US" altLang="sr-Latn-RS" sz="2800" dirty="0" err="1">
                <a:solidFill>
                  <a:schemeClr val="hlink"/>
                </a:solidFill>
              </a:rPr>
              <a:t>sa</a:t>
            </a:r>
            <a:r>
              <a:rPr lang="en-US" altLang="sr-Latn-RS" sz="2800" dirty="0">
                <a:solidFill>
                  <a:schemeClr val="hlink"/>
                </a:solidFill>
              </a:rPr>
              <a:t> </a:t>
            </a:r>
            <a:r>
              <a:rPr lang="en-US" altLang="sr-Latn-RS" sz="2800" dirty="0" err="1">
                <a:solidFill>
                  <a:schemeClr val="hlink"/>
                </a:solidFill>
              </a:rPr>
              <a:t>ukupnom</a:t>
            </a:r>
            <a:r>
              <a:rPr lang="en-US" altLang="sr-Latn-RS" sz="2800" dirty="0">
                <a:solidFill>
                  <a:schemeClr val="hlink"/>
                </a:solidFill>
              </a:rPr>
              <a:t> </a:t>
            </a:r>
            <a:r>
              <a:rPr lang="en-US" altLang="sr-Latn-RS" sz="2800" dirty="0" err="1">
                <a:solidFill>
                  <a:schemeClr val="hlink"/>
                </a:solidFill>
              </a:rPr>
              <a:t>površinom</a:t>
            </a:r>
            <a:r>
              <a:rPr lang="en-US" altLang="sr-Latn-RS" sz="2800" dirty="0">
                <a:solidFill>
                  <a:schemeClr val="hlink"/>
                </a:solidFill>
              </a:rPr>
              <a:t> pod </a:t>
            </a:r>
            <a:r>
              <a:rPr lang="en-US" altLang="sr-Latn-RS" sz="2800" dirty="0" err="1">
                <a:solidFill>
                  <a:schemeClr val="hlink"/>
                </a:solidFill>
              </a:rPr>
              <a:t>organskom</a:t>
            </a:r>
            <a:r>
              <a:rPr lang="en-US" altLang="sr-Latn-RS" sz="2800" dirty="0">
                <a:solidFill>
                  <a:schemeClr val="hlink"/>
                </a:solidFill>
              </a:rPr>
              <a:t> </a:t>
            </a:r>
            <a:r>
              <a:rPr lang="en-US" altLang="sr-Latn-RS" sz="2800" dirty="0" err="1">
                <a:solidFill>
                  <a:schemeClr val="hlink"/>
                </a:solidFill>
              </a:rPr>
              <a:t>proizvodnjom</a:t>
            </a:r>
            <a:r>
              <a:rPr lang="en-US" altLang="sr-Latn-RS" sz="2800" dirty="0">
                <a:solidFill>
                  <a:schemeClr val="hlink"/>
                </a:solidFill>
              </a:rPr>
              <a:t> </a:t>
            </a:r>
            <a:r>
              <a:rPr lang="en-US" altLang="sr-Latn-RS" sz="2800" dirty="0" err="1">
                <a:solidFill>
                  <a:schemeClr val="hlink"/>
                </a:solidFill>
              </a:rPr>
              <a:t>ispod</a:t>
            </a:r>
            <a:r>
              <a:rPr lang="en-US" altLang="sr-Latn-RS" sz="2800" dirty="0">
                <a:solidFill>
                  <a:schemeClr val="hlink"/>
                </a:solidFill>
              </a:rPr>
              <a:t> 300.000 ha </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700" y="1489076"/>
            <a:ext cx="7823200" cy="2835275"/>
          </a:xfrm>
          <a:noFill/>
          <a:extLst>
            <a:ext uri="{91240B29-F687-4F45-9708-019B960494DF}">
              <a14:hiddenLine xmlns:a14="http://schemas.microsoft.com/office/drawing/2010/main" w="12700">
                <a:solidFill>
                  <a:schemeClr val="tx1"/>
                </a:solidFill>
                <a:miter lim="800000"/>
                <a:headEnd/>
                <a:tailEnd/>
              </a14:hiddenLine>
            </a:ext>
          </a:extLst>
        </p:spPr>
      </p:pic>
      <p:sp>
        <p:nvSpPr>
          <p:cNvPr id="3" name="Rectangle 2"/>
          <p:cNvSpPr/>
          <p:nvPr/>
        </p:nvSpPr>
        <p:spPr>
          <a:xfrm>
            <a:off x="7962900" y="1436689"/>
            <a:ext cx="4114800" cy="2800767"/>
          </a:xfrm>
          <a:prstGeom prst="rect">
            <a:avLst/>
          </a:prstGeom>
        </p:spPr>
        <p:txBody>
          <a:bodyPr>
            <a:spAutoFit/>
          </a:bodyPr>
          <a:lstStyle/>
          <a:p>
            <a:pPr marL="342900" indent="-342900">
              <a:buFont typeface="Arial" pitchFamily="34" charset="0"/>
              <a:buChar char="•"/>
              <a:defRPr/>
            </a:pPr>
            <a:r>
              <a:rPr lang="sr-Latn-RS" sz="2200" b="1" dirty="0">
                <a:solidFill>
                  <a:schemeClr val="accent2"/>
                </a:solidFill>
                <a:latin typeface="+mj-lt"/>
                <a:ea typeface="+mj-ea"/>
                <a:cs typeface="+mj-cs"/>
              </a:rPr>
              <a:t>Udeo organskih površina u 2017 </a:t>
            </a:r>
            <a:r>
              <a:rPr lang="vi-VN" sz="2200" dirty="0">
                <a:solidFill>
                  <a:schemeClr val="accent2"/>
                </a:solidFill>
                <a:latin typeface="+mj-lt"/>
                <a:ea typeface="+mj-ea"/>
                <a:cs typeface="+mj-cs"/>
              </a:rPr>
              <a:t>Bugarska i Mađarska </a:t>
            </a:r>
            <a:r>
              <a:rPr lang="sr-Latn-RS" sz="2200" dirty="0">
                <a:solidFill>
                  <a:schemeClr val="accent2"/>
                </a:solidFill>
                <a:latin typeface="+mj-lt"/>
                <a:ea typeface="+mj-ea"/>
                <a:cs typeface="+mj-cs"/>
              </a:rPr>
              <a:t>oko</a:t>
            </a:r>
            <a:r>
              <a:rPr lang="vi-VN" sz="2200" dirty="0">
                <a:solidFill>
                  <a:schemeClr val="accent2"/>
                </a:solidFill>
                <a:latin typeface="+mj-lt"/>
                <a:ea typeface="+mj-ea"/>
                <a:cs typeface="+mj-cs"/>
              </a:rPr>
              <a:t> 4%</a:t>
            </a:r>
            <a:endParaRPr lang="sr-Latn-RS" sz="2200" dirty="0">
              <a:solidFill>
                <a:schemeClr val="accent2"/>
              </a:solidFill>
              <a:latin typeface="+mj-lt"/>
              <a:ea typeface="+mj-ea"/>
              <a:cs typeface="+mj-cs"/>
            </a:endParaRPr>
          </a:p>
          <a:p>
            <a:pPr marL="342900" indent="-342900">
              <a:buFont typeface="Arial" pitchFamily="34" charset="0"/>
              <a:buChar char="•"/>
              <a:defRPr/>
            </a:pPr>
            <a:r>
              <a:rPr lang="vi-VN" sz="2200" dirty="0">
                <a:solidFill>
                  <a:schemeClr val="accent2"/>
                </a:solidFill>
                <a:latin typeface="+mj-lt"/>
                <a:ea typeface="+mj-ea"/>
                <a:cs typeface="+mj-cs"/>
              </a:rPr>
              <a:t>Hrvatska =</a:t>
            </a:r>
            <a:r>
              <a:rPr lang="sr-Latn-RS" sz="2200" dirty="0">
                <a:solidFill>
                  <a:schemeClr val="accent2"/>
                </a:solidFill>
                <a:latin typeface="+mj-lt"/>
                <a:ea typeface="+mj-ea"/>
                <a:cs typeface="+mj-cs"/>
              </a:rPr>
              <a:t> </a:t>
            </a:r>
            <a:r>
              <a:rPr lang="vi-VN" sz="2200" dirty="0">
                <a:solidFill>
                  <a:schemeClr val="accent2"/>
                </a:solidFill>
                <a:latin typeface="+mj-lt"/>
                <a:ea typeface="+mj-ea"/>
                <a:cs typeface="+mj-cs"/>
              </a:rPr>
              <a:t>6,46%</a:t>
            </a:r>
          </a:p>
          <a:p>
            <a:pPr marL="342900" indent="-342900">
              <a:buFont typeface="Arial" pitchFamily="34" charset="0"/>
              <a:buChar char="•"/>
              <a:defRPr/>
            </a:pPr>
            <a:r>
              <a:rPr lang="sr-Latn-RS" sz="2200" dirty="0">
                <a:solidFill>
                  <a:schemeClr val="accent2"/>
                </a:solidFill>
                <a:latin typeface="+mj-lt"/>
                <a:ea typeface="+mj-ea"/>
                <a:cs typeface="+mj-cs"/>
              </a:rPr>
              <a:t>V</a:t>
            </a:r>
            <a:r>
              <a:rPr lang="vi-VN" sz="2200" dirty="0">
                <a:solidFill>
                  <a:schemeClr val="accent2"/>
                </a:solidFill>
                <a:latin typeface="+mj-lt"/>
                <a:ea typeface="+mj-ea"/>
                <a:cs typeface="+mj-cs"/>
              </a:rPr>
              <a:t>iše od 40% organskih poljoprivrednih površina pod konverzijom (Rumunija 42,3% i Srbija 44%)</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017" y="5644614"/>
            <a:ext cx="4480983" cy="106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4321175"/>
            <a:ext cx="7711017" cy="1323439"/>
          </a:xfrm>
          <a:prstGeom prst="rect">
            <a:avLst/>
          </a:prstGeom>
        </p:spPr>
        <p:txBody>
          <a:bodyPr>
            <a:spAutoFit/>
          </a:bodyPr>
          <a:lstStyle/>
          <a:p>
            <a:pPr marL="285750" indent="-285750">
              <a:buFont typeface="Wingdings" pitchFamily="2" charset="2"/>
              <a:buChar char="§"/>
              <a:defRPr/>
            </a:pPr>
            <a:r>
              <a:rPr lang="vi-VN" sz="2000" b="1" dirty="0">
                <a:latin typeface="+mj-lt"/>
                <a:ea typeface="+mj-ea"/>
                <a:cs typeface="+mj-cs"/>
              </a:rPr>
              <a:t>Latvija</a:t>
            </a:r>
            <a:r>
              <a:rPr lang="vi-VN" sz="2000" dirty="0">
                <a:latin typeface="+mj-lt"/>
                <a:ea typeface="+mj-ea"/>
                <a:cs typeface="+mj-cs"/>
              </a:rPr>
              <a:t> na prvom mestu sa </a:t>
            </a:r>
            <a:r>
              <a:rPr lang="vi-VN" sz="2000" b="1" dirty="0">
                <a:latin typeface="+mj-lt"/>
                <a:ea typeface="+mj-ea"/>
                <a:cs typeface="+mj-cs"/>
              </a:rPr>
              <a:t>259.146 </a:t>
            </a:r>
            <a:r>
              <a:rPr lang="sr-Latn-RS" sz="2000" b="1" dirty="0">
                <a:latin typeface="+mj-lt"/>
                <a:ea typeface="+mj-ea"/>
                <a:cs typeface="+mj-cs"/>
              </a:rPr>
              <a:t>ha</a:t>
            </a:r>
            <a:r>
              <a:rPr lang="sr-Latn-RS" sz="2000" dirty="0">
                <a:latin typeface="+mj-lt"/>
                <a:ea typeface="+mj-ea"/>
                <a:cs typeface="+mj-cs"/>
              </a:rPr>
              <a:t>, </a:t>
            </a:r>
            <a:r>
              <a:rPr lang="vi-VN" sz="2000" dirty="0">
                <a:latin typeface="+mj-lt"/>
                <a:ea typeface="+mj-ea"/>
                <a:cs typeface="+mj-cs"/>
              </a:rPr>
              <a:t>Portugalija 245.052 ha, Finska 238.240 ha, </a:t>
            </a:r>
            <a:r>
              <a:rPr lang="vi-VN" sz="2000" b="1" dirty="0">
                <a:latin typeface="+mj-lt"/>
                <a:ea typeface="+mj-ea"/>
                <a:cs typeface="+mj-cs"/>
              </a:rPr>
              <a:t>Rumunija 226.309 ha, Litvanija 221.665 ha</a:t>
            </a:r>
            <a:r>
              <a:rPr lang="vi-VN" sz="2000" dirty="0">
                <a:latin typeface="+mj-lt"/>
                <a:ea typeface="+mj-ea"/>
                <a:cs typeface="+mj-cs"/>
              </a:rPr>
              <a:t>, Danska 201.476 ha, </a:t>
            </a:r>
            <a:r>
              <a:rPr lang="vi-VN" sz="2000" b="1" dirty="0">
                <a:latin typeface="+mj-lt"/>
                <a:ea typeface="+mj-ea"/>
                <a:cs typeface="+mj-cs"/>
              </a:rPr>
              <a:t>Slovačka 187.024 ha, Mađarska 186.322 ha</a:t>
            </a:r>
            <a:r>
              <a:rPr lang="vi-VN" sz="2000" dirty="0">
                <a:latin typeface="+mj-lt"/>
                <a:ea typeface="+mj-ea"/>
                <a:cs typeface="+mj-cs"/>
              </a:rPr>
              <a:t>, </a:t>
            </a:r>
            <a:r>
              <a:rPr lang="vi-VN" sz="2000" b="1" dirty="0">
                <a:latin typeface="+mj-lt"/>
                <a:ea typeface="+mj-ea"/>
                <a:cs typeface="+mj-cs"/>
              </a:rPr>
              <a:t>Estonija 180.852 ha </a:t>
            </a:r>
            <a:r>
              <a:rPr lang="vi-VN" sz="2000" dirty="0">
                <a:latin typeface="+mj-lt"/>
                <a:ea typeface="+mj-ea"/>
                <a:cs typeface="+mj-cs"/>
              </a:rPr>
              <a:t>i </a:t>
            </a:r>
            <a:r>
              <a:rPr lang="vi-VN" sz="2000" b="1" dirty="0">
                <a:latin typeface="+mj-lt"/>
                <a:ea typeface="+mj-ea"/>
                <a:cs typeface="+mj-cs"/>
              </a:rPr>
              <a:t>Bugarska 160.620 ha</a:t>
            </a:r>
            <a:endParaRPr lang="en-US" sz="2000" b="1" dirty="0">
              <a:latin typeface="+mj-lt"/>
              <a:ea typeface="+mj-ea"/>
              <a:cs typeface="+mj-cs"/>
            </a:endParaRPr>
          </a:p>
        </p:txBody>
      </p:sp>
    </p:spTree>
    <p:extLst>
      <p:ext uri="{BB962C8B-B14F-4D97-AF65-F5344CB8AC3E}">
        <p14:creationId xmlns:p14="http://schemas.microsoft.com/office/powerpoint/2010/main" val="4120847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86317" y="214179"/>
            <a:ext cx="11353800" cy="600075"/>
          </a:xfrm>
        </p:spPr>
        <p:txBody>
          <a:bodyPr/>
          <a:lstStyle/>
          <a:p>
            <a:pPr algn="ctr"/>
            <a:r>
              <a:rPr lang="en-US" sz="2800" dirty="0" err="1">
                <a:solidFill>
                  <a:schemeClr val="hlink"/>
                </a:solidFill>
              </a:rPr>
              <a:t>Podaci</a:t>
            </a:r>
            <a:r>
              <a:rPr lang="en-US" sz="2800" dirty="0">
                <a:solidFill>
                  <a:schemeClr val="hlink"/>
                </a:solidFill>
              </a:rPr>
              <a:t> </a:t>
            </a:r>
            <a:r>
              <a:rPr lang="sr-Latn-RS" sz="2800" dirty="0">
                <a:solidFill>
                  <a:schemeClr val="hlink"/>
                </a:solidFill>
              </a:rPr>
              <a:t>iz </a:t>
            </a:r>
            <a:r>
              <a:rPr lang="en-US" sz="2800" dirty="0">
                <a:solidFill>
                  <a:schemeClr val="hlink"/>
                </a:solidFill>
              </a:rPr>
              <a:t>2019. </a:t>
            </a:r>
            <a:r>
              <a:rPr lang="sr-Latn-RS" sz="2800" dirty="0">
                <a:solidFill>
                  <a:schemeClr val="hlink"/>
                </a:solidFill>
              </a:rPr>
              <a:t>g</a:t>
            </a:r>
            <a:r>
              <a:rPr lang="en-US" sz="2800" dirty="0" err="1">
                <a:solidFill>
                  <a:schemeClr val="hlink"/>
                </a:solidFill>
              </a:rPr>
              <a:t>odin</a:t>
            </a:r>
            <a:r>
              <a:rPr lang="sr-Latn-RS" sz="2800" dirty="0">
                <a:solidFill>
                  <a:schemeClr val="hlink"/>
                </a:solidFill>
              </a:rPr>
              <a:t>e</a:t>
            </a:r>
            <a:endParaRPr lang="en-US" sz="2800" dirty="0">
              <a:solidFill>
                <a:schemeClr val="hlink"/>
              </a:solidFill>
            </a:endParaRPr>
          </a:p>
        </p:txBody>
      </p:sp>
      <p:sp>
        <p:nvSpPr>
          <p:cNvPr id="12291" name="Content Placeholder 2"/>
          <p:cNvSpPr>
            <a:spLocks noGrp="1"/>
          </p:cNvSpPr>
          <p:nvPr>
            <p:ph idx="1"/>
          </p:nvPr>
        </p:nvSpPr>
        <p:spPr>
          <a:xfrm>
            <a:off x="56722" y="767436"/>
            <a:ext cx="11830049" cy="3022600"/>
          </a:xfrm>
        </p:spPr>
        <p:txBody>
          <a:bodyPr/>
          <a:lstStyle/>
          <a:p>
            <a:r>
              <a:rPr lang="en-US" b="1" dirty="0" err="1" smtClean="0"/>
              <a:t>Organsko</a:t>
            </a:r>
            <a:r>
              <a:rPr lang="en-US" b="1" dirty="0" smtClean="0"/>
              <a:t> </a:t>
            </a:r>
            <a:r>
              <a:rPr lang="en-US" b="1" dirty="0" err="1" smtClean="0"/>
              <a:t>poljoprivredno</a:t>
            </a:r>
            <a:r>
              <a:rPr lang="en-US" b="1" dirty="0" smtClean="0"/>
              <a:t> </a:t>
            </a:r>
            <a:r>
              <a:rPr lang="en-US" b="1" dirty="0" err="1" smtClean="0"/>
              <a:t>zemljište</a:t>
            </a:r>
            <a:r>
              <a:rPr lang="en-US" b="1" dirty="0" smtClean="0"/>
              <a:t>: 16,5 </a:t>
            </a:r>
            <a:r>
              <a:rPr lang="en-US" b="1" dirty="0" err="1" smtClean="0"/>
              <a:t>miliona</a:t>
            </a:r>
            <a:r>
              <a:rPr lang="en-US" b="1" dirty="0" smtClean="0"/>
              <a:t> </a:t>
            </a:r>
            <a:r>
              <a:rPr lang="en-US" b="1" dirty="0" err="1" smtClean="0"/>
              <a:t>hektara</a:t>
            </a:r>
            <a:r>
              <a:rPr lang="en-US" b="1" dirty="0" smtClean="0"/>
              <a:t> (</a:t>
            </a:r>
            <a:r>
              <a:rPr lang="en-US" b="1" dirty="0" err="1" smtClean="0"/>
              <a:t>Evropska</a:t>
            </a:r>
            <a:r>
              <a:rPr lang="en-US" b="1" dirty="0" smtClean="0"/>
              <a:t> </a:t>
            </a:r>
            <a:r>
              <a:rPr lang="en-US" b="1" dirty="0" err="1" smtClean="0"/>
              <a:t>unija</a:t>
            </a:r>
            <a:r>
              <a:rPr lang="en-US" b="1" dirty="0" smtClean="0"/>
              <a:t> 14,6 </a:t>
            </a:r>
            <a:r>
              <a:rPr lang="en-US" b="1" dirty="0" err="1" smtClean="0"/>
              <a:t>miliona</a:t>
            </a:r>
            <a:r>
              <a:rPr lang="en-US" b="1" dirty="0" smtClean="0"/>
              <a:t> </a:t>
            </a:r>
            <a:r>
              <a:rPr lang="en-US" b="1" dirty="0" err="1" smtClean="0"/>
              <a:t>hektara</a:t>
            </a:r>
            <a:r>
              <a:rPr lang="en-US" b="1" dirty="0" smtClean="0"/>
              <a:t>)</a:t>
            </a:r>
          </a:p>
          <a:p>
            <a:r>
              <a:rPr lang="en-US" b="1" dirty="0" err="1" smtClean="0"/>
              <a:t>Rast</a:t>
            </a:r>
            <a:r>
              <a:rPr lang="en-US" b="1" dirty="0" smtClean="0"/>
              <a:t> </a:t>
            </a:r>
            <a:r>
              <a:rPr lang="en-US" sz="2800" b="1" dirty="0" err="1">
                <a:solidFill>
                  <a:schemeClr val="hlink"/>
                </a:solidFill>
                <a:latin typeface="+mj-lt"/>
                <a:ea typeface="+mj-ea"/>
                <a:cs typeface="+mj-cs"/>
              </a:rPr>
              <a:t>organskog</a:t>
            </a:r>
            <a:r>
              <a:rPr lang="en-US" b="1" dirty="0" smtClean="0"/>
              <a:t> </a:t>
            </a:r>
            <a:r>
              <a:rPr lang="en-US" b="1" dirty="0" err="1" smtClean="0"/>
              <a:t>poljoprivrednog</a:t>
            </a:r>
            <a:r>
              <a:rPr lang="en-US" b="1" dirty="0" smtClean="0"/>
              <a:t> </a:t>
            </a:r>
            <a:r>
              <a:rPr lang="en-US" b="1" dirty="0" err="1" smtClean="0"/>
              <a:t>zemljišta</a:t>
            </a:r>
            <a:r>
              <a:rPr lang="en-US" b="1" dirty="0" smtClean="0"/>
              <a:t>: 6 </a:t>
            </a:r>
            <a:r>
              <a:rPr lang="en-US" b="1" dirty="0" err="1" smtClean="0"/>
              <a:t>procenata</a:t>
            </a:r>
            <a:endParaRPr lang="en-US" b="1" dirty="0" smtClean="0"/>
          </a:p>
          <a:p>
            <a:r>
              <a:rPr lang="en-US" b="1" dirty="0" err="1" smtClean="0"/>
              <a:t>Udeo</a:t>
            </a:r>
            <a:r>
              <a:rPr lang="en-US" b="1" dirty="0" smtClean="0"/>
              <a:t> </a:t>
            </a:r>
            <a:r>
              <a:rPr lang="en-US" b="1" dirty="0" err="1" smtClean="0"/>
              <a:t>organskog</a:t>
            </a:r>
            <a:r>
              <a:rPr lang="en-US" b="1" dirty="0" smtClean="0"/>
              <a:t> </a:t>
            </a:r>
            <a:r>
              <a:rPr lang="en-US" b="1" dirty="0" err="1" smtClean="0"/>
              <a:t>poljoprivrednog</a:t>
            </a:r>
            <a:r>
              <a:rPr lang="en-US" b="1" dirty="0" smtClean="0"/>
              <a:t> </a:t>
            </a:r>
            <a:r>
              <a:rPr lang="en-US" b="1" dirty="0" err="1" smtClean="0"/>
              <a:t>zemljišta</a:t>
            </a:r>
            <a:r>
              <a:rPr lang="en-US" b="1" dirty="0" smtClean="0"/>
              <a:t>: 3,3 </a:t>
            </a:r>
            <a:r>
              <a:rPr lang="en-US" b="1" dirty="0" err="1" smtClean="0"/>
              <a:t>odsto</a:t>
            </a:r>
            <a:r>
              <a:rPr lang="en-US" b="1" dirty="0" smtClean="0"/>
              <a:t> (</a:t>
            </a:r>
            <a:r>
              <a:rPr lang="en-US" b="1" dirty="0" err="1" smtClean="0"/>
              <a:t>Evropska</a:t>
            </a:r>
            <a:r>
              <a:rPr lang="en-US" b="1" dirty="0" smtClean="0"/>
              <a:t> </a:t>
            </a:r>
            <a:r>
              <a:rPr lang="en-US" b="1" dirty="0" err="1" smtClean="0"/>
              <a:t>unija</a:t>
            </a:r>
            <a:r>
              <a:rPr lang="en-US" b="1" dirty="0" smtClean="0"/>
              <a:t> 8,1 </a:t>
            </a:r>
            <a:r>
              <a:rPr lang="en-US" b="1" dirty="0" err="1" smtClean="0"/>
              <a:t>odsto</a:t>
            </a:r>
            <a:r>
              <a:rPr lang="en-US" b="1" dirty="0" smtClean="0"/>
              <a:t>)</a:t>
            </a:r>
          </a:p>
          <a:p>
            <a:r>
              <a:rPr lang="en-US" b="1" dirty="0" err="1" smtClean="0"/>
              <a:t>Organska</a:t>
            </a:r>
            <a:r>
              <a:rPr lang="en-US" b="1" dirty="0" smtClean="0"/>
              <a:t> </a:t>
            </a:r>
            <a:r>
              <a:rPr lang="en-US" b="1" dirty="0" err="1" smtClean="0"/>
              <a:t>maloprodaja</a:t>
            </a:r>
            <a:r>
              <a:rPr lang="en-US" b="1" dirty="0" smtClean="0"/>
              <a:t>: 45 </a:t>
            </a:r>
            <a:r>
              <a:rPr lang="en-US" b="1" dirty="0" err="1" smtClean="0"/>
              <a:t>milijardi</a:t>
            </a:r>
            <a:r>
              <a:rPr lang="en-US" b="1" dirty="0" smtClean="0"/>
              <a:t> </a:t>
            </a:r>
            <a:r>
              <a:rPr lang="en-US" b="1" dirty="0" err="1" smtClean="0"/>
              <a:t>evra</a:t>
            </a:r>
            <a:r>
              <a:rPr lang="en-US" b="1" dirty="0" smtClean="0"/>
              <a:t> (</a:t>
            </a:r>
            <a:r>
              <a:rPr lang="en-US" b="1" dirty="0" err="1" smtClean="0"/>
              <a:t>Evropska</a:t>
            </a:r>
            <a:r>
              <a:rPr lang="en-US" b="1" dirty="0" smtClean="0"/>
              <a:t> </a:t>
            </a:r>
            <a:r>
              <a:rPr lang="en-US" b="1" dirty="0" err="1" smtClean="0"/>
              <a:t>unija</a:t>
            </a:r>
            <a:r>
              <a:rPr lang="en-US" b="1" dirty="0" smtClean="0"/>
              <a:t>: 41,4 </a:t>
            </a:r>
            <a:r>
              <a:rPr lang="en-US" b="1" dirty="0" err="1" smtClean="0"/>
              <a:t>milijarde</a:t>
            </a:r>
            <a:r>
              <a:rPr lang="en-US" b="1" dirty="0" smtClean="0"/>
              <a:t> </a:t>
            </a:r>
            <a:r>
              <a:rPr lang="en-US" b="1" dirty="0" err="1" smtClean="0"/>
              <a:t>evra</a:t>
            </a:r>
            <a:r>
              <a:rPr lang="en-US" b="1" dirty="0" smtClean="0"/>
              <a:t>)</a:t>
            </a:r>
          </a:p>
          <a:p>
            <a:r>
              <a:rPr lang="sr-Latn-RS" b="1" dirty="0" smtClean="0"/>
              <a:t>R</a:t>
            </a:r>
            <a:r>
              <a:rPr lang="en-US" b="1" dirty="0" err="1" smtClean="0"/>
              <a:t>ast</a:t>
            </a:r>
            <a:r>
              <a:rPr lang="en-US" b="1" dirty="0" smtClean="0"/>
              <a:t> </a:t>
            </a:r>
            <a:r>
              <a:rPr lang="en-US" b="1" dirty="0" err="1" smtClean="0"/>
              <a:t>maloprodaje</a:t>
            </a:r>
            <a:r>
              <a:rPr lang="sr-Latn-RS" b="1" dirty="0" smtClean="0"/>
              <a:t> org.proizvoda</a:t>
            </a:r>
            <a:r>
              <a:rPr lang="en-US" b="1" dirty="0" smtClean="0"/>
              <a:t>: 8</a:t>
            </a:r>
            <a:r>
              <a:rPr lang="sr-Latn-RS" b="1" dirty="0" smtClean="0"/>
              <a:t>%</a:t>
            </a:r>
            <a:endParaRPr lang="en-US" dirty="0" smtClean="0"/>
          </a:p>
        </p:txBody>
      </p:sp>
      <p:pic>
        <p:nvPicPr>
          <p:cNvPr id="122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269" y="4502258"/>
            <a:ext cx="5115731" cy="230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0753" y="5246822"/>
            <a:ext cx="4305300" cy="1754326"/>
          </a:xfrm>
          <a:prstGeom prst="rect">
            <a:avLst/>
          </a:prstGeom>
        </p:spPr>
        <p:txBody>
          <a:bodyPr>
            <a:spAutoFit/>
          </a:bodyPr>
          <a:lstStyle/>
          <a:p>
            <a:pPr>
              <a:defRPr/>
            </a:pPr>
            <a:r>
              <a:rPr lang="vi-VN" dirty="0">
                <a:solidFill>
                  <a:srgbClr val="FF0000"/>
                </a:solidFill>
                <a:latin typeface="+mj-lt"/>
              </a:rPr>
              <a:t>U Evropi je </a:t>
            </a:r>
            <a:r>
              <a:rPr lang="sr-Latn-RS" dirty="0">
                <a:solidFill>
                  <a:srgbClr val="FF0000"/>
                </a:solidFill>
                <a:latin typeface="+mj-lt"/>
              </a:rPr>
              <a:t>registrovano </a:t>
            </a:r>
            <a:r>
              <a:rPr lang="vi-VN" dirty="0">
                <a:solidFill>
                  <a:srgbClr val="FF0000"/>
                </a:solidFill>
                <a:latin typeface="+mj-lt"/>
              </a:rPr>
              <a:t>430.000 organskih proizvođača i 343.000 u Evropskoj uniji. Najveći broj je bio u Turskoj (74.545) i Italiji (70.561). Broj proizvođača porastao je za 2,8 odsto u Evropi i za 5,0 odsto u Evropskoj uniji.</a:t>
            </a:r>
            <a:endParaRPr lang="en-US" dirty="0">
              <a:solidFill>
                <a:srgbClr val="FF0000"/>
              </a:solidFill>
              <a:latin typeface="+mj-lt"/>
            </a:endParaRPr>
          </a:p>
        </p:txBody>
      </p:sp>
    </p:spTree>
    <p:extLst>
      <p:ext uri="{BB962C8B-B14F-4D97-AF65-F5344CB8AC3E}">
        <p14:creationId xmlns:p14="http://schemas.microsoft.com/office/powerpoint/2010/main" val="227882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870" y="1697065"/>
            <a:ext cx="9872421" cy="4832092"/>
          </a:xfrm>
          <a:prstGeom prst="rect">
            <a:avLst/>
          </a:prstGeom>
        </p:spPr>
        <p:txBody>
          <a:bodyPr wrap="square">
            <a:spAutoFit/>
          </a:bodyPr>
          <a:lstStyle/>
          <a:p>
            <a:pPr marL="342900" indent="-342900">
              <a:buAutoNum type="arabicPeriod"/>
            </a:pPr>
            <a:r>
              <a:rPr lang="en-US" sz="2800" dirty="0" err="1" smtClean="0"/>
              <a:t>Ekološka</a:t>
            </a:r>
            <a:r>
              <a:rPr lang="en-US" sz="2800" dirty="0" smtClean="0"/>
              <a:t> </a:t>
            </a:r>
            <a:r>
              <a:rPr lang="en-US" sz="2800" dirty="0" err="1"/>
              <a:t>održivost</a:t>
            </a:r>
            <a:r>
              <a:rPr lang="en-US" sz="2800" dirty="0"/>
              <a:t> u </a:t>
            </a:r>
            <a:r>
              <a:rPr lang="en-US" sz="2800" dirty="0" err="1"/>
              <a:t>okviru</a:t>
            </a:r>
            <a:r>
              <a:rPr lang="en-US" sz="2800" dirty="0"/>
              <a:t> </a:t>
            </a:r>
            <a:r>
              <a:rPr lang="en-US" sz="2800" dirty="0" err="1"/>
              <a:t>zajedničke</a:t>
            </a:r>
            <a:r>
              <a:rPr lang="en-US" sz="2800" dirty="0"/>
              <a:t> </a:t>
            </a:r>
            <a:r>
              <a:rPr lang="en-US" sz="2800" dirty="0" err="1"/>
              <a:t>poljoprivredne</a:t>
            </a:r>
            <a:r>
              <a:rPr lang="en-US" sz="2800" dirty="0"/>
              <a:t> </a:t>
            </a:r>
            <a:r>
              <a:rPr lang="en-US" sz="2800" dirty="0" err="1" smtClean="0"/>
              <a:t>politike</a:t>
            </a:r>
            <a:endParaRPr lang="sr-Latn-RS" sz="2800" dirty="0" smtClean="0"/>
          </a:p>
          <a:p>
            <a:pPr marL="342900" indent="-342900">
              <a:buAutoNum type="arabicPeriod"/>
            </a:pPr>
            <a:r>
              <a:rPr lang="en-US" sz="2800" dirty="0" err="1" smtClean="0"/>
              <a:t>Istorijat</a:t>
            </a:r>
            <a:r>
              <a:rPr lang="en-US" sz="2800" dirty="0" smtClean="0"/>
              <a:t> </a:t>
            </a:r>
            <a:r>
              <a:rPr lang="en-US" sz="2800" dirty="0"/>
              <a:t>i </a:t>
            </a:r>
            <a:r>
              <a:rPr lang="en-US" sz="2800" dirty="0" err="1"/>
              <a:t>zakonodavni</a:t>
            </a:r>
            <a:r>
              <a:rPr lang="en-US" sz="2800" dirty="0"/>
              <a:t> </a:t>
            </a:r>
            <a:r>
              <a:rPr lang="en-US" sz="2800" dirty="0" err="1"/>
              <a:t>okvir</a:t>
            </a:r>
            <a:r>
              <a:rPr lang="en-US" sz="2800" dirty="0"/>
              <a:t> </a:t>
            </a:r>
            <a:r>
              <a:rPr lang="en-US" sz="2800" dirty="0" err="1"/>
              <a:t>organske</a:t>
            </a:r>
            <a:r>
              <a:rPr lang="en-US" sz="2800" dirty="0"/>
              <a:t> </a:t>
            </a:r>
            <a:r>
              <a:rPr lang="en-US" sz="2800" dirty="0" err="1"/>
              <a:t>poljoprivrede</a:t>
            </a:r>
            <a:r>
              <a:rPr lang="en-US" sz="2800" dirty="0"/>
              <a:t> u </a:t>
            </a:r>
            <a:r>
              <a:rPr lang="en-US" sz="2800" dirty="0" err="1"/>
              <a:t>Evropskoj</a:t>
            </a:r>
            <a:r>
              <a:rPr lang="en-US" sz="2800" dirty="0"/>
              <a:t> </a:t>
            </a:r>
            <a:r>
              <a:rPr lang="en-US" sz="2800" dirty="0" err="1" smtClean="0"/>
              <a:t>uniji</a:t>
            </a:r>
            <a:endParaRPr lang="sr-Latn-RS" sz="2800" dirty="0" smtClean="0"/>
          </a:p>
          <a:p>
            <a:pPr marL="342900" indent="-342900">
              <a:buAutoNum type="arabicPeriod"/>
            </a:pPr>
            <a:r>
              <a:rPr lang="en-US" sz="2800" dirty="0" err="1" smtClean="0"/>
              <a:t>Finansiranje</a:t>
            </a:r>
            <a:r>
              <a:rPr lang="en-US" sz="2800" dirty="0" smtClean="0"/>
              <a:t> </a:t>
            </a:r>
            <a:r>
              <a:rPr lang="en-US" sz="2800" dirty="0" err="1"/>
              <a:t>organske</a:t>
            </a:r>
            <a:r>
              <a:rPr lang="en-US" sz="2800" dirty="0"/>
              <a:t> </a:t>
            </a:r>
            <a:r>
              <a:rPr lang="en-US" sz="2800" dirty="0" err="1"/>
              <a:t>poljoprivrede</a:t>
            </a:r>
            <a:r>
              <a:rPr lang="en-US" sz="2800" dirty="0"/>
              <a:t> u </a:t>
            </a:r>
            <a:r>
              <a:rPr lang="en-US" sz="2800" dirty="0" err="1"/>
              <a:t>Evropskoj</a:t>
            </a:r>
            <a:r>
              <a:rPr lang="en-US" sz="2800" dirty="0"/>
              <a:t> </a:t>
            </a:r>
            <a:r>
              <a:rPr lang="en-US" sz="2800" dirty="0" err="1"/>
              <a:t>uniji</a:t>
            </a:r>
            <a:r>
              <a:rPr lang="en-US" sz="2800" dirty="0"/>
              <a:t> </a:t>
            </a:r>
            <a:endParaRPr lang="sr-Latn-RS" sz="2800" dirty="0"/>
          </a:p>
          <a:p>
            <a:pPr marL="342900" indent="-342900">
              <a:buAutoNum type="arabicPeriod"/>
            </a:pPr>
            <a:r>
              <a:rPr lang="en-US" sz="2800" dirty="0" err="1" smtClean="0"/>
              <a:t>Analiza</a:t>
            </a:r>
            <a:r>
              <a:rPr lang="en-US" sz="2800" dirty="0" smtClean="0"/>
              <a:t> </a:t>
            </a:r>
            <a:r>
              <a:rPr lang="en-US" sz="2800" dirty="0" err="1"/>
              <a:t>tržišta</a:t>
            </a:r>
            <a:r>
              <a:rPr lang="en-US" sz="2800" dirty="0"/>
              <a:t> </a:t>
            </a:r>
            <a:r>
              <a:rPr lang="en-US" sz="2800" dirty="0" err="1"/>
              <a:t>organskih</a:t>
            </a:r>
            <a:r>
              <a:rPr lang="en-US" sz="2800" dirty="0"/>
              <a:t> </a:t>
            </a:r>
            <a:r>
              <a:rPr lang="en-US" sz="2800" dirty="0" err="1"/>
              <a:t>proizvoda</a:t>
            </a:r>
            <a:r>
              <a:rPr lang="en-US" sz="2800" dirty="0"/>
              <a:t> u </a:t>
            </a:r>
            <a:r>
              <a:rPr lang="en-US" sz="2800" dirty="0" err="1"/>
              <a:t>Evropskoj</a:t>
            </a:r>
            <a:r>
              <a:rPr lang="en-US" sz="2800" dirty="0"/>
              <a:t> </a:t>
            </a:r>
            <a:r>
              <a:rPr lang="en-US" sz="2800" dirty="0" err="1" smtClean="0"/>
              <a:t>uniji</a:t>
            </a:r>
            <a:endParaRPr lang="en-US" sz="2800" dirty="0"/>
          </a:p>
          <a:p>
            <a:r>
              <a:rPr lang="en-US" sz="2800" dirty="0"/>
              <a:t>5. </a:t>
            </a:r>
            <a:r>
              <a:rPr lang="sr-Latn-RS" sz="2800" dirty="0" smtClean="0"/>
              <a:t> </a:t>
            </a:r>
            <a:r>
              <a:rPr lang="en-US" sz="2800" dirty="0" err="1" smtClean="0"/>
              <a:t>Istorijat</a:t>
            </a:r>
            <a:r>
              <a:rPr lang="en-US" sz="2800" dirty="0" smtClean="0"/>
              <a:t> </a:t>
            </a:r>
            <a:r>
              <a:rPr lang="en-US" sz="2800" dirty="0" err="1"/>
              <a:t>organske</a:t>
            </a:r>
            <a:r>
              <a:rPr lang="en-US" sz="2800" dirty="0"/>
              <a:t> </a:t>
            </a:r>
            <a:r>
              <a:rPr lang="en-US" sz="2800" dirty="0" err="1"/>
              <a:t>poljoprivrede</a:t>
            </a:r>
            <a:r>
              <a:rPr lang="en-US" sz="2800" dirty="0"/>
              <a:t> u </a:t>
            </a:r>
            <a:r>
              <a:rPr lang="en-US" sz="2800" dirty="0" err="1"/>
              <a:t>Republici</a:t>
            </a:r>
            <a:r>
              <a:rPr lang="en-US" sz="2800" dirty="0"/>
              <a:t> </a:t>
            </a:r>
            <a:r>
              <a:rPr lang="en-US" sz="2800" dirty="0" err="1"/>
              <a:t>Srbiji</a:t>
            </a:r>
            <a:r>
              <a:rPr lang="en-US" sz="2800" dirty="0"/>
              <a:t> i </a:t>
            </a:r>
            <a:r>
              <a:rPr lang="en-US" sz="2800" dirty="0" err="1"/>
              <a:t>usaglašavanje</a:t>
            </a:r>
            <a:r>
              <a:rPr lang="en-US" sz="2800" dirty="0"/>
              <a:t> </a:t>
            </a:r>
            <a:r>
              <a:rPr lang="en-US" sz="2800" dirty="0" err="1"/>
              <a:t>zakonodavnog</a:t>
            </a:r>
            <a:r>
              <a:rPr lang="en-US" sz="2800" dirty="0"/>
              <a:t> </a:t>
            </a:r>
            <a:r>
              <a:rPr lang="en-US" sz="2800" dirty="0" err="1"/>
              <a:t>okvira</a:t>
            </a:r>
            <a:r>
              <a:rPr lang="en-US" sz="2800" dirty="0"/>
              <a:t> </a:t>
            </a:r>
            <a:r>
              <a:rPr lang="en-US" sz="2800" dirty="0" err="1"/>
              <a:t>za</a:t>
            </a:r>
            <a:r>
              <a:rPr lang="en-US" sz="2800" dirty="0"/>
              <a:t> </a:t>
            </a:r>
            <a:r>
              <a:rPr lang="en-US" sz="2800" dirty="0" err="1"/>
              <a:t>organsku</a:t>
            </a:r>
            <a:r>
              <a:rPr lang="en-US" sz="2800" dirty="0"/>
              <a:t> </a:t>
            </a:r>
            <a:r>
              <a:rPr lang="en-US" sz="2800" dirty="0" err="1"/>
              <a:t>proizvodnju</a:t>
            </a:r>
            <a:r>
              <a:rPr lang="en-US" sz="2800" dirty="0"/>
              <a:t> </a:t>
            </a:r>
            <a:r>
              <a:rPr lang="en-US" sz="2800" dirty="0" err="1"/>
              <a:t>sa</a:t>
            </a:r>
            <a:r>
              <a:rPr lang="en-US" sz="2800" dirty="0"/>
              <a:t> </a:t>
            </a:r>
            <a:r>
              <a:rPr lang="en-US" sz="2800" dirty="0" err="1"/>
              <a:t>zakonodavstvom</a:t>
            </a:r>
            <a:r>
              <a:rPr lang="en-US" sz="2800" dirty="0"/>
              <a:t> EU </a:t>
            </a:r>
            <a:endParaRPr lang="sr-Latn-RS" sz="2800" dirty="0" smtClean="0"/>
          </a:p>
          <a:p>
            <a:r>
              <a:rPr lang="en-US" sz="2800" dirty="0" smtClean="0"/>
              <a:t>6</a:t>
            </a:r>
            <a:r>
              <a:rPr lang="en-US" sz="2800" dirty="0"/>
              <a:t>. </a:t>
            </a:r>
            <a:r>
              <a:rPr lang="sr-Latn-RS" sz="2800" dirty="0" smtClean="0"/>
              <a:t> </a:t>
            </a:r>
            <a:r>
              <a:rPr lang="en-US" sz="2800" dirty="0" err="1" smtClean="0"/>
              <a:t>Finansiranje</a:t>
            </a:r>
            <a:r>
              <a:rPr lang="en-US" sz="2800" dirty="0" smtClean="0"/>
              <a:t> </a:t>
            </a:r>
            <a:r>
              <a:rPr lang="en-US" sz="2800" dirty="0" err="1"/>
              <a:t>organske</a:t>
            </a:r>
            <a:r>
              <a:rPr lang="en-US" sz="2800" dirty="0"/>
              <a:t> </a:t>
            </a:r>
            <a:r>
              <a:rPr lang="en-US" sz="2800" dirty="0" err="1"/>
              <a:t>poljoprivrede</a:t>
            </a:r>
            <a:r>
              <a:rPr lang="en-US" sz="2800" dirty="0"/>
              <a:t> u </a:t>
            </a:r>
            <a:r>
              <a:rPr lang="en-US" sz="2800" dirty="0" err="1"/>
              <a:t>Republici</a:t>
            </a:r>
            <a:r>
              <a:rPr lang="en-US" sz="2800" dirty="0"/>
              <a:t> </a:t>
            </a:r>
            <a:r>
              <a:rPr lang="en-US" sz="2800" dirty="0" err="1" smtClean="0"/>
              <a:t>Srbiji</a:t>
            </a:r>
            <a:endParaRPr lang="en-US" sz="2800" dirty="0"/>
          </a:p>
          <a:p>
            <a:r>
              <a:rPr lang="en-US" sz="2800" dirty="0"/>
              <a:t>7. </a:t>
            </a:r>
            <a:r>
              <a:rPr lang="sr-Latn-RS" sz="2800" dirty="0" smtClean="0"/>
              <a:t> </a:t>
            </a:r>
            <a:r>
              <a:rPr lang="en-US" sz="2800" dirty="0" err="1" smtClean="0"/>
              <a:t>Analiza</a:t>
            </a:r>
            <a:r>
              <a:rPr lang="en-US" sz="2800" dirty="0" smtClean="0"/>
              <a:t> </a:t>
            </a:r>
            <a:r>
              <a:rPr lang="en-US" sz="2800" dirty="0" err="1"/>
              <a:t>tržišta</a:t>
            </a:r>
            <a:r>
              <a:rPr lang="en-US" sz="2800" dirty="0"/>
              <a:t> </a:t>
            </a:r>
            <a:r>
              <a:rPr lang="en-US" sz="2800" dirty="0" err="1"/>
              <a:t>organskih</a:t>
            </a:r>
            <a:r>
              <a:rPr lang="en-US" sz="2800" dirty="0"/>
              <a:t> </a:t>
            </a:r>
            <a:r>
              <a:rPr lang="en-US" sz="2800" dirty="0" err="1"/>
              <a:t>proizvoda</a:t>
            </a:r>
            <a:r>
              <a:rPr lang="en-US" sz="2800" dirty="0"/>
              <a:t> u </a:t>
            </a:r>
            <a:r>
              <a:rPr lang="en-US" sz="2800" dirty="0" err="1"/>
              <a:t>Republici</a:t>
            </a:r>
            <a:r>
              <a:rPr lang="en-US" sz="2800" dirty="0"/>
              <a:t> </a:t>
            </a:r>
            <a:r>
              <a:rPr lang="en-US" sz="2800" dirty="0" err="1"/>
              <a:t>Srbiji</a:t>
            </a:r>
            <a:r>
              <a:rPr lang="en-US" sz="2800" dirty="0"/>
              <a:t> </a:t>
            </a:r>
            <a:endParaRPr lang="sr-Latn-RS" sz="2800" dirty="0" smtClean="0"/>
          </a:p>
          <a:p>
            <a:r>
              <a:rPr lang="en-US" sz="2800" dirty="0" smtClean="0"/>
              <a:t>8</a:t>
            </a:r>
            <a:r>
              <a:rPr lang="en-US" sz="2800" dirty="0"/>
              <a:t>. </a:t>
            </a:r>
            <a:r>
              <a:rPr lang="sr-Latn-RS" sz="2800" dirty="0" smtClean="0"/>
              <a:t> </a:t>
            </a:r>
            <a:r>
              <a:rPr lang="en-US" sz="2800" dirty="0" err="1" smtClean="0"/>
              <a:t>Stavovi</a:t>
            </a:r>
            <a:r>
              <a:rPr lang="en-US" sz="2800" dirty="0" smtClean="0"/>
              <a:t> </a:t>
            </a:r>
            <a:r>
              <a:rPr lang="en-US" sz="2800" dirty="0" err="1"/>
              <a:t>potrošača</a:t>
            </a:r>
            <a:r>
              <a:rPr lang="en-US" sz="2800" dirty="0"/>
              <a:t> </a:t>
            </a:r>
            <a:r>
              <a:rPr lang="en-US" sz="2800" dirty="0" err="1"/>
              <a:t>prema</a:t>
            </a:r>
            <a:r>
              <a:rPr lang="en-US" sz="2800" dirty="0"/>
              <a:t> </a:t>
            </a:r>
            <a:r>
              <a:rPr lang="en-US" sz="2800" dirty="0" err="1"/>
              <a:t>organskim</a:t>
            </a:r>
            <a:r>
              <a:rPr lang="en-US" sz="2800" dirty="0"/>
              <a:t> </a:t>
            </a:r>
            <a:r>
              <a:rPr lang="en-US" sz="2800" dirty="0" err="1"/>
              <a:t>proizvodima</a:t>
            </a:r>
            <a:r>
              <a:rPr lang="en-US" sz="2800" dirty="0"/>
              <a:t> u EU i </a:t>
            </a:r>
            <a:r>
              <a:rPr lang="en-US" sz="2800" dirty="0" err="1"/>
              <a:t>Srbiji</a:t>
            </a:r>
            <a:r>
              <a:rPr lang="en-US" sz="2800" dirty="0"/>
              <a:t> </a:t>
            </a:r>
          </a:p>
        </p:txBody>
      </p:sp>
      <p:sp>
        <p:nvSpPr>
          <p:cNvPr id="3" name="Rectangle 2"/>
          <p:cNvSpPr/>
          <p:nvPr/>
        </p:nvSpPr>
        <p:spPr>
          <a:xfrm>
            <a:off x="1466331" y="804315"/>
            <a:ext cx="9173255" cy="523220"/>
          </a:xfrm>
          <a:prstGeom prst="rect">
            <a:avLst/>
          </a:prstGeom>
        </p:spPr>
        <p:txBody>
          <a:bodyPr wrap="square">
            <a:spAutoFit/>
          </a:bodyPr>
          <a:lstStyle/>
          <a:p>
            <a:r>
              <a:rPr lang="en-US" sz="2800" b="1" dirty="0">
                <a:solidFill>
                  <a:schemeClr val="hlink"/>
                </a:solidFill>
                <a:effectLst>
                  <a:outerShdw blurRad="38100" dist="38100" dir="2700000" algn="tl">
                    <a:srgbClr val="000000"/>
                  </a:outerShdw>
                </a:effectLst>
                <a:latin typeface="+mj-lt"/>
                <a:ea typeface="+mj-ea"/>
                <a:cs typeface="+mj-cs"/>
              </a:rPr>
              <a:t>ORGANSKA POLJOPRIVREDA U EVROPSKOJ UNIJI</a:t>
            </a:r>
          </a:p>
        </p:txBody>
      </p:sp>
    </p:spTree>
    <p:extLst>
      <p:ext uri="{BB962C8B-B14F-4D97-AF65-F5344CB8AC3E}">
        <p14:creationId xmlns:p14="http://schemas.microsoft.com/office/powerpoint/2010/main" val="716406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4408" y="2573203"/>
            <a:ext cx="10068983" cy="4029075"/>
          </a:xfrm>
          <a:noFill/>
          <a:extLst>
            <a:ext uri="{91240B29-F687-4F45-9708-019B960494DF}">
              <a14:hiddenLine xmlns:a14="http://schemas.microsoft.com/office/drawing/2010/main" w="12700">
                <a:solidFill>
                  <a:schemeClr val="tx1"/>
                </a:solidFill>
                <a:miter lim="800000"/>
                <a:headEnd/>
                <a:tailEnd/>
              </a14:hiddenLine>
            </a:ext>
          </a:extLst>
        </p:spPr>
      </p:pic>
      <p:sp>
        <p:nvSpPr>
          <p:cNvPr id="4" name="Rectangle 3"/>
          <p:cNvSpPr/>
          <p:nvPr/>
        </p:nvSpPr>
        <p:spPr>
          <a:xfrm>
            <a:off x="266700" y="452438"/>
            <a:ext cx="11887200" cy="892552"/>
          </a:xfrm>
          <a:prstGeom prst="rect">
            <a:avLst/>
          </a:prstGeom>
        </p:spPr>
        <p:txBody>
          <a:bodyPr>
            <a:spAutoFit/>
          </a:bodyPr>
          <a:lstStyle/>
          <a:p>
            <a:pPr>
              <a:defRPr/>
            </a:pPr>
            <a:r>
              <a:rPr lang="vi-VN" sz="2800" b="1" dirty="0">
                <a:solidFill>
                  <a:schemeClr val="hlink"/>
                </a:solidFill>
                <a:effectLst>
                  <a:outerShdw blurRad="38100" dist="38100" dir="2700000" algn="tl">
                    <a:srgbClr val="000000"/>
                  </a:outerShdw>
                </a:effectLst>
                <a:latin typeface="+mj-lt"/>
                <a:ea typeface="+mj-ea"/>
                <a:cs typeface="+mj-cs"/>
              </a:rPr>
              <a:t>Deset zemalja sa najvećim tržištima za organsku hranu 2019</a:t>
            </a:r>
            <a:r>
              <a:rPr lang="sr-Latn-RS" sz="2800" b="1" dirty="0">
                <a:solidFill>
                  <a:schemeClr val="hlink"/>
                </a:solidFill>
                <a:effectLst>
                  <a:outerShdw blurRad="38100" dist="38100" dir="2700000" algn="tl">
                    <a:srgbClr val="000000"/>
                  </a:outerShdw>
                </a:effectLst>
                <a:latin typeface="+mj-lt"/>
                <a:ea typeface="+mj-ea"/>
                <a:cs typeface="+mj-cs"/>
              </a:rPr>
              <a:t>.god</a:t>
            </a:r>
          </a:p>
          <a:p>
            <a:pPr>
              <a:defRPr/>
            </a:pPr>
            <a:r>
              <a:rPr lang="vi-VN" sz="2400" b="1" dirty="0">
                <a:latin typeface="+mj-lt"/>
              </a:rPr>
              <a:t>Izvor: FiBL-AMI istraživanje 2021</a:t>
            </a:r>
            <a:endParaRPr lang="en-US" sz="2400" b="1" dirty="0">
              <a:latin typeface="+mj-lt"/>
            </a:endParaRPr>
          </a:p>
        </p:txBody>
      </p:sp>
      <p:sp>
        <p:nvSpPr>
          <p:cNvPr id="5" name="Rectangle 4"/>
          <p:cNvSpPr/>
          <p:nvPr/>
        </p:nvSpPr>
        <p:spPr>
          <a:xfrm>
            <a:off x="495300" y="1598344"/>
            <a:ext cx="11430000" cy="830997"/>
          </a:xfrm>
          <a:prstGeom prst="rect">
            <a:avLst/>
          </a:prstGeom>
        </p:spPr>
        <p:txBody>
          <a:bodyPr>
            <a:spAutoFit/>
          </a:bodyPr>
          <a:lstStyle/>
          <a:p>
            <a:pPr>
              <a:defRPr/>
            </a:pPr>
            <a:r>
              <a:rPr lang="vi-VN" sz="2400" dirty="0">
                <a:solidFill>
                  <a:srgbClr val="FF0000"/>
                </a:solidFill>
                <a:latin typeface="+mn-lt"/>
              </a:rPr>
              <a:t>Evropska unija </a:t>
            </a:r>
            <a:r>
              <a:rPr lang="sr-Latn-RS" sz="2400" dirty="0">
                <a:solidFill>
                  <a:srgbClr val="FF0000"/>
                </a:solidFill>
                <a:latin typeface="+mn-lt"/>
              </a:rPr>
              <a:t>(</a:t>
            </a:r>
            <a:r>
              <a:rPr lang="vi-VN" sz="2400" dirty="0">
                <a:solidFill>
                  <a:srgbClr val="FF0000"/>
                </a:solidFill>
                <a:latin typeface="+mn-lt"/>
              </a:rPr>
              <a:t>45,0 milijardi evra</a:t>
            </a:r>
            <a:r>
              <a:rPr lang="sr-Latn-RS" sz="2400" dirty="0">
                <a:solidFill>
                  <a:srgbClr val="FF0000"/>
                </a:solidFill>
                <a:latin typeface="+mn-lt"/>
              </a:rPr>
              <a:t>) </a:t>
            </a:r>
            <a:r>
              <a:rPr lang="vi-VN" sz="2400" dirty="0">
                <a:solidFill>
                  <a:srgbClr val="FF0000"/>
                </a:solidFill>
                <a:latin typeface="+mn-lt"/>
              </a:rPr>
              <a:t>predstavlja drugo najveće pojedinačno tržište organskih proizvoda u svetu posle </a:t>
            </a:r>
            <a:r>
              <a:rPr lang="sr-Latn-RS" sz="2400" dirty="0">
                <a:solidFill>
                  <a:srgbClr val="FF0000"/>
                </a:solidFill>
                <a:latin typeface="+mn-lt"/>
              </a:rPr>
              <a:t>SAD </a:t>
            </a:r>
            <a:r>
              <a:rPr lang="vi-VN" sz="2400" dirty="0">
                <a:solidFill>
                  <a:srgbClr val="FF0000"/>
                </a:solidFill>
                <a:latin typeface="+mn-lt"/>
              </a:rPr>
              <a:t>(44,7 milijardi evra)</a:t>
            </a:r>
            <a:endParaRPr lang="en-US" sz="2400" dirty="0">
              <a:solidFill>
                <a:srgbClr val="FF0000"/>
              </a:solidFill>
              <a:latin typeface="+mn-lt"/>
            </a:endParaRPr>
          </a:p>
        </p:txBody>
      </p:sp>
    </p:spTree>
    <p:extLst>
      <p:ext uri="{BB962C8B-B14F-4D97-AF65-F5344CB8AC3E}">
        <p14:creationId xmlns:p14="http://schemas.microsoft.com/office/powerpoint/2010/main" val="8801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9101" y="924518"/>
            <a:ext cx="11518900" cy="600075"/>
          </a:xfrm>
        </p:spPr>
        <p:txBody>
          <a:bodyPr/>
          <a:lstStyle/>
          <a:p>
            <a:r>
              <a:rPr lang="en-US" sz="2800" dirty="0" err="1">
                <a:solidFill>
                  <a:schemeClr val="hlink"/>
                </a:solidFill>
              </a:rPr>
              <a:t>Evropa</a:t>
            </a:r>
            <a:r>
              <a:rPr lang="en-US" sz="2800" dirty="0">
                <a:solidFill>
                  <a:schemeClr val="hlink"/>
                </a:solidFill>
              </a:rPr>
              <a:t> i </a:t>
            </a:r>
            <a:r>
              <a:rPr lang="en-US" sz="2800" dirty="0" err="1">
                <a:solidFill>
                  <a:schemeClr val="hlink"/>
                </a:solidFill>
              </a:rPr>
              <a:t>Evropska</a:t>
            </a:r>
            <a:r>
              <a:rPr lang="en-US" sz="2800" dirty="0">
                <a:solidFill>
                  <a:schemeClr val="hlink"/>
                </a:solidFill>
              </a:rPr>
              <a:t> </a:t>
            </a:r>
            <a:r>
              <a:rPr lang="en-US" sz="2800" dirty="0" err="1">
                <a:solidFill>
                  <a:schemeClr val="hlink"/>
                </a:solidFill>
              </a:rPr>
              <a:t>unija</a:t>
            </a:r>
            <a:r>
              <a:rPr lang="en-US" sz="2800" dirty="0">
                <a:solidFill>
                  <a:schemeClr val="hlink"/>
                </a:solidFill>
              </a:rPr>
              <a:t>: </a:t>
            </a:r>
            <a:r>
              <a:rPr lang="en-US" sz="2800" dirty="0" err="1">
                <a:solidFill>
                  <a:schemeClr val="hlink"/>
                </a:solidFill>
              </a:rPr>
              <a:t>razvoj</a:t>
            </a:r>
            <a:r>
              <a:rPr lang="en-US" sz="2800" dirty="0">
                <a:solidFill>
                  <a:schemeClr val="hlink"/>
                </a:solidFill>
              </a:rPr>
              <a:t> </a:t>
            </a:r>
            <a:r>
              <a:rPr lang="en-US" sz="2800" dirty="0" err="1">
                <a:solidFill>
                  <a:schemeClr val="hlink"/>
                </a:solidFill>
              </a:rPr>
              <a:t>maloprodaje</a:t>
            </a:r>
            <a:r>
              <a:rPr lang="en-US" sz="2800" dirty="0">
                <a:solidFill>
                  <a:schemeClr val="hlink"/>
                </a:solidFill>
              </a:rPr>
              <a:t> 2000-2019</a:t>
            </a:r>
            <a:r>
              <a:rPr lang="sr-Latn-RS" sz="2800" dirty="0">
                <a:solidFill>
                  <a:schemeClr val="hlink"/>
                </a:solidFill>
              </a:rPr>
              <a:t>.god</a:t>
            </a:r>
            <a:r>
              <a:rPr lang="sr-Latn-RS" dirty="0" smtClean="0"/>
              <a:t/>
            </a:r>
            <a:br>
              <a:rPr lang="sr-Latn-RS" dirty="0" smtClean="0"/>
            </a:br>
            <a:r>
              <a:rPr lang="sr-Latn-RS" dirty="0" smtClean="0"/>
              <a:t/>
            </a:r>
            <a:br>
              <a:rPr lang="sr-Latn-RS" dirty="0" smtClean="0"/>
            </a:br>
            <a:r>
              <a:rPr lang="en-US" sz="1200" dirty="0" err="1" smtClean="0"/>
              <a:t>Izvor</a:t>
            </a:r>
            <a:r>
              <a:rPr lang="en-US" sz="1200" dirty="0" smtClean="0"/>
              <a:t>: </a:t>
            </a:r>
            <a:r>
              <a:rPr lang="en-US" sz="1200" dirty="0" err="1" smtClean="0"/>
              <a:t>FiBL</a:t>
            </a:r>
            <a:r>
              <a:rPr lang="en-US" sz="1200" dirty="0" smtClean="0"/>
              <a:t>-AMI Surveys 2006-2021, </a:t>
            </a:r>
            <a:r>
              <a:rPr lang="en-US" sz="1200" dirty="0" err="1" smtClean="0"/>
              <a:t>OrganicDataNetvork</a:t>
            </a:r>
            <a:r>
              <a:rPr lang="en-US" sz="1200" dirty="0" smtClean="0"/>
              <a:t> Surveys 2013-2015</a:t>
            </a:r>
            <a:r>
              <a:rPr lang="sr-Latn-RS" sz="1200" dirty="0" smtClean="0"/>
              <a:t/>
            </a:r>
            <a:br>
              <a:rPr lang="sr-Latn-RS" sz="1200" dirty="0" smtClean="0"/>
            </a:br>
            <a:r>
              <a:rPr lang="sr-Latn-RS" sz="1200" dirty="0" smtClean="0"/>
              <a:t/>
            </a:r>
            <a:br>
              <a:rPr lang="sr-Latn-RS" sz="1200" dirty="0" smtClean="0"/>
            </a:br>
            <a:r>
              <a:rPr lang="sr-Latn-RS" sz="1800" dirty="0" smtClean="0">
                <a:solidFill>
                  <a:srgbClr val="FF0000"/>
                </a:solidFill>
              </a:rPr>
              <a:t/>
            </a:r>
            <a:br>
              <a:rPr lang="sr-Latn-RS" sz="1800" dirty="0" smtClean="0">
                <a:solidFill>
                  <a:srgbClr val="FF0000"/>
                </a:solidFill>
              </a:rPr>
            </a:br>
            <a:r>
              <a:rPr lang="en-US" sz="1800" dirty="0" err="1" smtClean="0">
                <a:solidFill>
                  <a:srgbClr val="FF0000"/>
                </a:solidFill>
              </a:rPr>
              <a:t>Tržište</a:t>
            </a:r>
            <a:r>
              <a:rPr lang="en-US" sz="1800" dirty="0" smtClean="0">
                <a:solidFill>
                  <a:srgbClr val="FF0000"/>
                </a:solidFill>
              </a:rPr>
              <a:t> </a:t>
            </a:r>
            <a:r>
              <a:rPr lang="en-US" sz="1800" dirty="0" err="1" smtClean="0">
                <a:solidFill>
                  <a:srgbClr val="FF0000"/>
                </a:solidFill>
              </a:rPr>
              <a:t>organskih</a:t>
            </a:r>
            <a:r>
              <a:rPr lang="en-US" sz="1800" dirty="0" smtClean="0">
                <a:solidFill>
                  <a:srgbClr val="FF0000"/>
                </a:solidFill>
              </a:rPr>
              <a:t> </a:t>
            </a:r>
            <a:r>
              <a:rPr lang="en-US" sz="1800" dirty="0" err="1" smtClean="0">
                <a:solidFill>
                  <a:srgbClr val="FF0000"/>
                </a:solidFill>
              </a:rPr>
              <a:t>proizvoda</a:t>
            </a:r>
            <a:r>
              <a:rPr lang="en-US" sz="1800" dirty="0" smtClean="0">
                <a:solidFill>
                  <a:srgbClr val="FF0000"/>
                </a:solidFill>
              </a:rPr>
              <a:t> u </a:t>
            </a:r>
            <a:r>
              <a:rPr lang="en-US" sz="1800" dirty="0" err="1" smtClean="0">
                <a:solidFill>
                  <a:srgbClr val="FF0000"/>
                </a:solidFill>
              </a:rPr>
              <a:t>Evropi</a:t>
            </a:r>
            <a:r>
              <a:rPr lang="en-US" sz="1800" dirty="0" smtClean="0">
                <a:solidFill>
                  <a:srgbClr val="FF0000"/>
                </a:solidFill>
              </a:rPr>
              <a:t> </a:t>
            </a:r>
            <a:r>
              <a:rPr lang="en-US" sz="1800" dirty="0" err="1" smtClean="0">
                <a:solidFill>
                  <a:srgbClr val="FF0000"/>
                </a:solidFill>
              </a:rPr>
              <a:t>nastavlja</a:t>
            </a:r>
            <a:r>
              <a:rPr lang="en-US" sz="1800" dirty="0" smtClean="0">
                <a:solidFill>
                  <a:srgbClr val="FF0000"/>
                </a:solidFill>
              </a:rPr>
              <a:t> da </a:t>
            </a:r>
            <a:r>
              <a:rPr lang="en-US" sz="1800" dirty="0" err="1" smtClean="0">
                <a:solidFill>
                  <a:srgbClr val="FF0000"/>
                </a:solidFill>
              </a:rPr>
              <a:t>raste</a:t>
            </a:r>
            <a:r>
              <a:rPr lang="en-US" sz="1800" dirty="0" smtClean="0">
                <a:solidFill>
                  <a:srgbClr val="FF0000"/>
                </a:solidFill>
              </a:rPr>
              <a:t>. </a:t>
            </a:r>
            <a:r>
              <a:rPr lang="sr-Latn-RS" sz="1800" dirty="0" smtClean="0">
                <a:solidFill>
                  <a:srgbClr val="FF0000"/>
                </a:solidFill>
              </a:rPr>
              <a:t/>
            </a:r>
            <a:br>
              <a:rPr lang="sr-Latn-RS" sz="1800" dirty="0" smtClean="0">
                <a:solidFill>
                  <a:srgbClr val="FF0000"/>
                </a:solidFill>
              </a:rPr>
            </a:br>
            <a:r>
              <a:rPr lang="en-US" sz="1800" dirty="0" smtClean="0">
                <a:solidFill>
                  <a:srgbClr val="FF0000"/>
                </a:solidFill>
              </a:rPr>
              <a:t>U 2019. </a:t>
            </a:r>
            <a:r>
              <a:rPr lang="sr-Latn-RS" sz="1800" dirty="0" smtClean="0">
                <a:solidFill>
                  <a:srgbClr val="FF0000"/>
                </a:solidFill>
              </a:rPr>
              <a:t>rast od </a:t>
            </a:r>
            <a:r>
              <a:rPr lang="en-US" sz="1800" dirty="0" smtClean="0">
                <a:solidFill>
                  <a:srgbClr val="FF0000"/>
                </a:solidFill>
              </a:rPr>
              <a:t>8 </a:t>
            </a:r>
            <a:r>
              <a:rPr lang="en-US" sz="1800" dirty="0" err="1" smtClean="0">
                <a:solidFill>
                  <a:srgbClr val="FF0000"/>
                </a:solidFill>
              </a:rPr>
              <a:t>odsto</a:t>
            </a:r>
            <a:r>
              <a:rPr lang="en-US" sz="1800" dirty="0" smtClean="0">
                <a:solidFill>
                  <a:srgbClr val="FF0000"/>
                </a:solidFill>
              </a:rPr>
              <a:t> i </a:t>
            </a:r>
            <a:r>
              <a:rPr lang="sr-Latn-RS" sz="1800" dirty="0" smtClean="0">
                <a:solidFill>
                  <a:srgbClr val="FF0000"/>
                </a:solidFill>
              </a:rPr>
              <a:t>vrednost od </a:t>
            </a:r>
            <a:r>
              <a:rPr lang="en-US" sz="1800" dirty="0" smtClean="0">
                <a:solidFill>
                  <a:srgbClr val="FF0000"/>
                </a:solidFill>
              </a:rPr>
              <a:t>45,0 </a:t>
            </a:r>
            <a:r>
              <a:rPr lang="en-US" sz="1800" dirty="0" err="1" smtClean="0">
                <a:solidFill>
                  <a:srgbClr val="FF0000"/>
                </a:solidFill>
              </a:rPr>
              <a:t>milijardi</a:t>
            </a:r>
            <a:r>
              <a:rPr lang="en-US" sz="1800" dirty="0" smtClean="0">
                <a:solidFill>
                  <a:srgbClr val="FF0000"/>
                </a:solidFill>
              </a:rPr>
              <a:t> </a:t>
            </a:r>
            <a:r>
              <a:rPr lang="en-US" sz="1800" dirty="0" err="1" smtClean="0">
                <a:solidFill>
                  <a:srgbClr val="FF0000"/>
                </a:solidFill>
              </a:rPr>
              <a:t>evra</a:t>
            </a:r>
            <a:r>
              <a:rPr lang="en-US" sz="1800" dirty="0" smtClean="0">
                <a:solidFill>
                  <a:srgbClr val="FF0000"/>
                </a:solidFill>
              </a:rPr>
              <a:t>.</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31516" y="1600200"/>
            <a:ext cx="8728967" cy="4525963"/>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74520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7500" y="603251"/>
            <a:ext cx="11582400" cy="873125"/>
          </a:xfrm>
        </p:spPr>
        <p:txBody>
          <a:bodyPr/>
          <a:lstStyle/>
          <a:p>
            <a:r>
              <a:rPr lang="en-US" sz="2800" dirty="0" err="1">
                <a:solidFill>
                  <a:schemeClr val="hlink"/>
                </a:solidFill>
              </a:rPr>
              <a:t>Rast</a:t>
            </a:r>
            <a:r>
              <a:rPr lang="en-US" sz="2800" dirty="0">
                <a:solidFill>
                  <a:schemeClr val="hlink"/>
                </a:solidFill>
              </a:rPr>
              <a:t> </a:t>
            </a:r>
            <a:r>
              <a:rPr lang="en-US" sz="2800" dirty="0" err="1">
                <a:solidFill>
                  <a:schemeClr val="hlink"/>
                </a:solidFill>
              </a:rPr>
              <a:t>organskog</a:t>
            </a:r>
            <a:r>
              <a:rPr lang="en-US" sz="2800" dirty="0">
                <a:solidFill>
                  <a:schemeClr val="hlink"/>
                </a:solidFill>
              </a:rPr>
              <a:t> </a:t>
            </a:r>
            <a:r>
              <a:rPr lang="en-US" sz="2800" dirty="0" err="1">
                <a:solidFill>
                  <a:schemeClr val="hlink"/>
                </a:solidFill>
              </a:rPr>
              <a:t>poljoprivrednog</a:t>
            </a:r>
            <a:r>
              <a:rPr lang="en-US" sz="2800" dirty="0">
                <a:solidFill>
                  <a:schemeClr val="hlink"/>
                </a:solidFill>
              </a:rPr>
              <a:t> </a:t>
            </a:r>
            <a:r>
              <a:rPr lang="en-US" sz="2800" dirty="0" err="1">
                <a:solidFill>
                  <a:schemeClr val="hlink"/>
                </a:solidFill>
              </a:rPr>
              <a:t>zemljišta</a:t>
            </a:r>
            <a:r>
              <a:rPr lang="en-US" sz="2800" dirty="0">
                <a:solidFill>
                  <a:schemeClr val="hlink"/>
                </a:solidFill>
              </a:rPr>
              <a:t> </a:t>
            </a:r>
            <a:r>
              <a:rPr lang="en-US" sz="2800" dirty="0" err="1">
                <a:solidFill>
                  <a:schemeClr val="hlink"/>
                </a:solidFill>
              </a:rPr>
              <a:t>po</a:t>
            </a:r>
            <a:r>
              <a:rPr lang="en-US" sz="2800" dirty="0">
                <a:solidFill>
                  <a:schemeClr val="hlink"/>
                </a:solidFill>
              </a:rPr>
              <a:t> </a:t>
            </a:r>
            <a:r>
              <a:rPr lang="en-US" sz="2800" dirty="0" err="1">
                <a:solidFill>
                  <a:schemeClr val="hlink"/>
                </a:solidFill>
              </a:rPr>
              <a:t>kontinentima</a:t>
            </a:r>
            <a:r>
              <a:rPr lang="sr-Latn-RS" sz="2800" dirty="0">
                <a:solidFill>
                  <a:schemeClr val="hlink"/>
                </a:solidFill>
              </a:rPr>
              <a:t> </a:t>
            </a:r>
            <a:r>
              <a:rPr lang="en-US" sz="2800" dirty="0">
                <a:solidFill>
                  <a:schemeClr val="hlink"/>
                </a:solidFill>
              </a:rPr>
              <a:t>2012-2019</a:t>
            </a:r>
            <a:r>
              <a:rPr lang="sr-Latn-RS" sz="2800" dirty="0">
                <a:solidFill>
                  <a:schemeClr val="hlink"/>
                </a:solidFill>
              </a:rPr>
              <a:t>.godine</a:t>
            </a:r>
            <a:r>
              <a:rPr lang="sr-Latn-RS" dirty="0" smtClean="0"/>
              <a:t/>
            </a:r>
            <a:br>
              <a:rPr lang="sr-Latn-RS" dirty="0" smtClean="0"/>
            </a:br>
            <a:r>
              <a:rPr lang="en-US" sz="1800" dirty="0" err="1" smtClean="0"/>
              <a:t>Izvor</a:t>
            </a:r>
            <a:r>
              <a:rPr lang="en-US" sz="1800" dirty="0" smtClean="0"/>
              <a:t>: </a:t>
            </a:r>
            <a:r>
              <a:rPr lang="en-US" sz="1800" dirty="0" err="1" smtClean="0"/>
              <a:t>FiBL</a:t>
            </a:r>
            <a:r>
              <a:rPr lang="en-US" sz="1800" dirty="0" smtClean="0"/>
              <a:t>-IFOAM </a:t>
            </a:r>
            <a:r>
              <a:rPr lang="en-US" sz="1800" dirty="0" err="1" smtClean="0"/>
              <a:t>istraživanje</a:t>
            </a:r>
            <a:r>
              <a:rPr lang="en-US" sz="1800" dirty="0" smtClean="0"/>
              <a:t> 2012-2021</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439489" y="2778838"/>
            <a:ext cx="9173537" cy="3981988"/>
          </a:xfrm>
          <a:noFill/>
          <a:extLst>
            <a:ext uri="{91240B29-F687-4F45-9708-019B960494DF}">
              <a14:hiddenLine xmlns:a14="http://schemas.microsoft.com/office/drawing/2010/main" w="12700">
                <a:solidFill>
                  <a:schemeClr val="tx1"/>
                </a:solidFill>
                <a:miter lim="800000"/>
                <a:headEnd/>
                <a:tailEnd/>
              </a14:hiddenLine>
            </a:ext>
          </a:extLst>
        </p:spPr>
      </p:pic>
      <p:sp>
        <p:nvSpPr>
          <p:cNvPr id="5" name="Rectangle 4"/>
          <p:cNvSpPr/>
          <p:nvPr/>
        </p:nvSpPr>
        <p:spPr>
          <a:xfrm>
            <a:off x="203200" y="1671639"/>
            <a:ext cx="11049000" cy="646331"/>
          </a:xfrm>
          <a:prstGeom prst="rect">
            <a:avLst/>
          </a:prstGeom>
        </p:spPr>
        <p:txBody>
          <a:bodyPr>
            <a:spAutoFit/>
          </a:bodyPr>
          <a:lstStyle/>
          <a:p>
            <a:pPr>
              <a:defRPr/>
            </a:pPr>
            <a:r>
              <a:rPr lang="vi-VN" dirty="0">
                <a:solidFill>
                  <a:srgbClr val="FF0000"/>
                </a:solidFill>
                <a:latin typeface="+mn-lt"/>
              </a:rPr>
              <a:t>Sa skoro 2,4 miliona hektara, Španija je i dalje</a:t>
            </a:r>
            <a:r>
              <a:rPr lang="sr-Latn-RS" dirty="0">
                <a:solidFill>
                  <a:srgbClr val="FF0000"/>
                </a:solidFill>
                <a:latin typeface="+mn-lt"/>
              </a:rPr>
              <a:t> </a:t>
            </a:r>
            <a:r>
              <a:rPr lang="vi-VN" dirty="0">
                <a:solidFill>
                  <a:srgbClr val="FF0000"/>
                </a:solidFill>
                <a:latin typeface="+mn-lt"/>
              </a:rPr>
              <a:t>zemlja sa najvećom organskom površinom u Evropi, a slede Francuska (2,2 miliona hektara) i Italija (2,0 miliona hektara).</a:t>
            </a:r>
            <a:endParaRPr lang="en-US" dirty="0">
              <a:solidFill>
                <a:srgbClr val="FF0000"/>
              </a:solidFill>
              <a:latin typeface="+mn-lt"/>
            </a:endParaRPr>
          </a:p>
        </p:txBody>
      </p:sp>
    </p:spTree>
    <p:extLst>
      <p:ext uri="{BB962C8B-B14F-4D97-AF65-F5344CB8AC3E}">
        <p14:creationId xmlns:p14="http://schemas.microsoft.com/office/powerpoint/2010/main" val="373241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905" y="775669"/>
            <a:ext cx="12331700" cy="606425"/>
          </a:xfrm>
        </p:spPr>
        <p:txBody>
          <a:bodyPr/>
          <a:lstStyle/>
          <a:p>
            <a:r>
              <a:rPr lang="vi-VN" sz="2800" dirty="0">
                <a:solidFill>
                  <a:schemeClr val="hlink"/>
                </a:solidFill>
              </a:rPr>
              <a:t>Evropa: Zemlje sa najvećim rastom organskog</a:t>
            </a:r>
            <a:r>
              <a:rPr lang="sr-Latn-RS" sz="2800" dirty="0">
                <a:solidFill>
                  <a:schemeClr val="hlink"/>
                </a:solidFill>
              </a:rPr>
              <a:t> </a:t>
            </a:r>
            <a:r>
              <a:rPr lang="vi-VN" sz="2800" dirty="0">
                <a:solidFill>
                  <a:schemeClr val="hlink"/>
                </a:solidFill>
              </a:rPr>
              <a:t>tržišta u  2019.godini</a:t>
            </a:r>
            <a:r>
              <a:rPr lang="vi-VN" dirty="0" smtClean="0"/>
              <a:t/>
            </a:r>
            <a:br>
              <a:rPr lang="vi-VN" dirty="0" smtClean="0"/>
            </a:br>
            <a:r>
              <a:rPr lang="vi-VN" sz="2800" dirty="0" smtClean="0"/>
              <a:t>Izvor: FiBL-AMI istraživanje 2021</a:t>
            </a:r>
            <a:r>
              <a:rPr lang="sr-Latn-RS" sz="2800" dirty="0" smtClean="0"/>
              <a:t/>
            </a:r>
            <a:br>
              <a:rPr lang="sr-Latn-RS" sz="2800" dirty="0" smtClean="0"/>
            </a:br>
            <a:endParaRPr lang="en-US" sz="1600" dirty="0" smtClean="0">
              <a:solidFill>
                <a:srgbClr val="FF0000"/>
              </a:solidFill>
            </a:endParaRP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40063" y="1600200"/>
            <a:ext cx="7511873" cy="4525963"/>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71278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vi-VN" sz="2800" dirty="0">
                <a:solidFill>
                  <a:schemeClr val="hlink"/>
                </a:solidFill>
              </a:rPr>
              <a:t>Zemlje sa učešćem organskih površina od najmanje 10 odsto u ukupnom poljoprivrednom zemljištu 2019.godine</a:t>
            </a:r>
            <a:r>
              <a:rPr lang="vi-VN" dirty="0" smtClean="0"/>
              <a:t/>
            </a:r>
            <a:br>
              <a:rPr lang="vi-VN" dirty="0" smtClean="0"/>
            </a:br>
            <a:r>
              <a:rPr lang="vi-VN" sz="1800" dirty="0" smtClean="0"/>
              <a:t>Izvor: FiBL anketa 2021</a:t>
            </a:r>
            <a:br>
              <a:rPr lang="vi-VN" sz="1800" dirty="0" smtClean="0"/>
            </a:br>
            <a:endParaRPr lang="en-US" sz="1800" dirty="0" smtClean="0"/>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067" y="1809751"/>
            <a:ext cx="11923184" cy="4976813"/>
          </a:xfrm>
          <a:noFill/>
          <a:extLs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93676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smtClean="0">
                <a:solidFill>
                  <a:schemeClr val="hlink"/>
                </a:solidFill>
              </a:rPr>
              <a:t>5. </a:t>
            </a:r>
            <a:r>
              <a:rPr lang="en-US" sz="2800" dirty="0" err="1" smtClean="0">
                <a:solidFill>
                  <a:schemeClr val="hlink"/>
                </a:solidFill>
              </a:rPr>
              <a:t>Istorijat</a:t>
            </a:r>
            <a:r>
              <a:rPr lang="en-US" sz="2800" dirty="0" smtClean="0">
                <a:solidFill>
                  <a:schemeClr val="hlink"/>
                </a:solidFill>
              </a:rPr>
              <a:t> </a:t>
            </a:r>
            <a:r>
              <a:rPr lang="en-US" sz="2800" dirty="0" err="1">
                <a:solidFill>
                  <a:schemeClr val="hlink"/>
                </a:solidFill>
              </a:rPr>
              <a:t>organske</a:t>
            </a:r>
            <a:r>
              <a:rPr lang="en-US" sz="2800" dirty="0">
                <a:solidFill>
                  <a:schemeClr val="hlink"/>
                </a:solidFill>
              </a:rPr>
              <a:t> </a:t>
            </a:r>
            <a:r>
              <a:rPr lang="en-US" sz="2800" dirty="0" err="1">
                <a:solidFill>
                  <a:schemeClr val="hlink"/>
                </a:solidFill>
              </a:rPr>
              <a:t>poljoprivrede</a:t>
            </a:r>
            <a:r>
              <a:rPr lang="en-US" sz="2800" dirty="0">
                <a:solidFill>
                  <a:schemeClr val="hlink"/>
                </a:solidFill>
              </a:rPr>
              <a:t> u </a:t>
            </a:r>
            <a:r>
              <a:rPr lang="en-US" sz="2800" dirty="0" err="1">
                <a:solidFill>
                  <a:schemeClr val="hlink"/>
                </a:solidFill>
              </a:rPr>
              <a:t>Republici</a:t>
            </a:r>
            <a:r>
              <a:rPr lang="en-US" sz="2800" dirty="0">
                <a:solidFill>
                  <a:schemeClr val="hlink"/>
                </a:solidFill>
              </a:rPr>
              <a:t> </a:t>
            </a:r>
            <a:r>
              <a:rPr lang="en-US" sz="2800" dirty="0" err="1">
                <a:solidFill>
                  <a:schemeClr val="hlink"/>
                </a:solidFill>
              </a:rPr>
              <a:t>Srbiji</a:t>
            </a:r>
            <a:r>
              <a:rPr lang="en-US" sz="2800" dirty="0">
                <a:solidFill>
                  <a:schemeClr val="hlink"/>
                </a:solidFill>
              </a:rPr>
              <a:t> i </a:t>
            </a:r>
            <a:r>
              <a:rPr lang="en-US" sz="2800" dirty="0" err="1">
                <a:solidFill>
                  <a:schemeClr val="hlink"/>
                </a:solidFill>
              </a:rPr>
              <a:t>usaglašavanje</a:t>
            </a:r>
            <a:r>
              <a:rPr lang="en-US" sz="2800" dirty="0">
                <a:solidFill>
                  <a:schemeClr val="hlink"/>
                </a:solidFill>
              </a:rPr>
              <a:t> </a:t>
            </a:r>
            <a:r>
              <a:rPr lang="en-US" sz="2800" dirty="0" err="1">
                <a:solidFill>
                  <a:schemeClr val="hlink"/>
                </a:solidFill>
              </a:rPr>
              <a:t>zakonodavnog</a:t>
            </a:r>
            <a:r>
              <a:rPr lang="en-US" sz="2800" dirty="0">
                <a:solidFill>
                  <a:schemeClr val="hlink"/>
                </a:solidFill>
              </a:rPr>
              <a:t> </a:t>
            </a:r>
            <a:r>
              <a:rPr lang="en-US" sz="2800" dirty="0" err="1">
                <a:solidFill>
                  <a:schemeClr val="hlink"/>
                </a:solidFill>
              </a:rPr>
              <a:t>okvira</a:t>
            </a:r>
            <a:r>
              <a:rPr lang="en-US" sz="2800" dirty="0">
                <a:solidFill>
                  <a:schemeClr val="hlink"/>
                </a:solidFill>
              </a:rPr>
              <a:t> </a:t>
            </a:r>
            <a:r>
              <a:rPr lang="en-US" sz="2800" dirty="0" err="1">
                <a:solidFill>
                  <a:schemeClr val="hlink"/>
                </a:solidFill>
              </a:rPr>
              <a:t>za</a:t>
            </a:r>
            <a:r>
              <a:rPr lang="en-US" sz="2800" dirty="0">
                <a:solidFill>
                  <a:schemeClr val="hlink"/>
                </a:solidFill>
              </a:rPr>
              <a:t> </a:t>
            </a:r>
            <a:r>
              <a:rPr lang="en-US" sz="2800" dirty="0" err="1">
                <a:solidFill>
                  <a:schemeClr val="hlink"/>
                </a:solidFill>
              </a:rPr>
              <a:t>organsku</a:t>
            </a:r>
            <a:r>
              <a:rPr lang="en-US" sz="2800" dirty="0">
                <a:solidFill>
                  <a:schemeClr val="hlink"/>
                </a:solidFill>
              </a:rPr>
              <a:t> </a:t>
            </a:r>
            <a:r>
              <a:rPr lang="en-US" sz="2800" dirty="0" err="1">
                <a:solidFill>
                  <a:schemeClr val="hlink"/>
                </a:solidFill>
              </a:rPr>
              <a:t>proizvodnju</a:t>
            </a:r>
            <a:r>
              <a:rPr lang="en-US" sz="2800" dirty="0">
                <a:solidFill>
                  <a:schemeClr val="hlink"/>
                </a:solidFill>
              </a:rPr>
              <a:t> </a:t>
            </a:r>
            <a:r>
              <a:rPr lang="en-US" sz="2800" dirty="0" err="1">
                <a:solidFill>
                  <a:schemeClr val="hlink"/>
                </a:solidFill>
              </a:rPr>
              <a:t>sa</a:t>
            </a:r>
            <a:r>
              <a:rPr lang="en-US" sz="2800" dirty="0">
                <a:solidFill>
                  <a:schemeClr val="hlink"/>
                </a:solidFill>
              </a:rPr>
              <a:t> </a:t>
            </a:r>
            <a:r>
              <a:rPr lang="en-US" sz="2800" dirty="0" err="1">
                <a:solidFill>
                  <a:schemeClr val="hlink"/>
                </a:solidFill>
              </a:rPr>
              <a:t>zakonodavstvom</a:t>
            </a:r>
            <a:r>
              <a:rPr lang="en-US" sz="2800" dirty="0">
                <a:solidFill>
                  <a:schemeClr val="hlink"/>
                </a:solidFill>
              </a:rPr>
              <a:t> EU </a:t>
            </a:r>
            <a:r>
              <a:rPr lang="en-US" dirty="0"/>
              <a:t/>
            </a:r>
            <a:br>
              <a:rPr lang="en-US" dirty="0"/>
            </a:br>
            <a:endParaRPr lang="en-US" dirty="0"/>
          </a:p>
        </p:txBody>
      </p:sp>
      <p:sp>
        <p:nvSpPr>
          <p:cNvPr id="3" name="Content Placeholder 2"/>
          <p:cNvSpPr>
            <a:spLocks noGrp="1"/>
          </p:cNvSpPr>
          <p:nvPr>
            <p:ph idx="1"/>
          </p:nvPr>
        </p:nvSpPr>
        <p:spPr>
          <a:xfrm>
            <a:off x="415870" y="1421969"/>
            <a:ext cx="11541071" cy="4525963"/>
          </a:xfrm>
        </p:spPr>
        <p:txBody>
          <a:bodyPr/>
          <a:lstStyle/>
          <a:p>
            <a:r>
              <a:rPr lang="vi-VN" sz="2800" dirty="0"/>
              <a:t>Što se tiče pravnog aspekta regulisanja organske proizvodnje u našoj zemlji, on je usklađen je sa pravnim okvirom EU za organsku proizvodnju koji je propisan regulativama EU – Uredbom Saveta (EZ) br. 834/2007 i Uredbom Komisije (EZ) br. 889/2008. </a:t>
            </a:r>
            <a:endParaRPr lang="sr-Latn-RS" sz="2800" dirty="0" smtClean="0"/>
          </a:p>
          <a:p>
            <a:r>
              <a:rPr lang="vi-VN" sz="2800" dirty="0" smtClean="0"/>
              <a:t>Prvi </a:t>
            </a:r>
            <a:r>
              <a:rPr lang="vi-VN" sz="2800" dirty="0"/>
              <a:t>zakon o organskoj proizvodnji usvojen 2000. godine u Saveznoj Republici Jugoslaviji („Službeni list SRJ“, br. 28/2000) </a:t>
            </a:r>
            <a:endParaRPr lang="sr-Latn-RS" sz="2800" dirty="0" smtClean="0"/>
          </a:p>
          <a:p>
            <a:r>
              <a:rPr lang="sr-Latn-RS" sz="2800" dirty="0" smtClean="0"/>
              <a:t>N</a:t>
            </a:r>
            <a:r>
              <a:rPr lang="vi-VN" sz="2800" dirty="0" smtClean="0"/>
              <a:t>ovi </a:t>
            </a:r>
            <a:r>
              <a:rPr lang="vi-VN" sz="2800" dirty="0"/>
              <a:t>Zakon o organskoj proizvodnji i organskim proizvodima („Službeni glasnik RS“, br. 62/2006), koji je usklađen sa smernicama EU Uredbe „Council Regulation (EC) No 2092/91 </a:t>
            </a:r>
            <a:r>
              <a:rPr lang="sr-Latn-RS" sz="2800" dirty="0" smtClean="0"/>
              <a:t>and </a:t>
            </a:r>
            <a:r>
              <a:rPr lang="vi-VN" sz="2800" dirty="0" smtClean="0"/>
              <a:t>Codex Alimentarius </a:t>
            </a:r>
            <a:r>
              <a:rPr lang="vi-VN" sz="2800" dirty="0"/>
              <a:t>„Guidelines for the production, processing, labeling and marketing of organically produced foods, GL 32 1999, Rev.1-2001“. </a:t>
            </a:r>
            <a:endParaRPr lang="en-US" sz="2800" dirty="0"/>
          </a:p>
        </p:txBody>
      </p:sp>
    </p:spTree>
    <p:extLst>
      <p:ext uri="{BB962C8B-B14F-4D97-AF65-F5344CB8AC3E}">
        <p14:creationId xmlns:p14="http://schemas.microsoft.com/office/powerpoint/2010/main" val="3591204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a:solidFill>
                  <a:srgbClr val="FFCC00"/>
                </a:solidFill>
              </a:rPr>
              <a:t>5. </a:t>
            </a:r>
            <a:r>
              <a:rPr lang="en-US" sz="2800" dirty="0" err="1">
                <a:solidFill>
                  <a:srgbClr val="FFCC00"/>
                </a:solidFill>
              </a:rPr>
              <a:t>Istorijat</a:t>
            </a:r>
            <a:r>
              <a:rPr lang="en-US" sz="2800" dirty="0">
                <a:solidFill>
                  <a:srgbClr val="FFCC00"/>
                </a:solidFill>
              </a:rPr>
              <a:t> </a:t>
            </a:r>
            <a:r>
              <a:rPr lang="en-US" sz="2800" dirty="0" err="1">
                <a:solidFill>
                  <a:srgbClr val="FFCC00"/>
                </a:solidFill>
              </a:rPr>
              <a:t>organske</a:t>
            </a:r>
            <a:r>
              <a:rPr lang="en-US" sz="2800" dirty="0">
                <a:solidFill>
                  <a:srgbClr val="FFCC00"/>
                </a:solidFill>
              </a:rPr>
              <a:t> </a:t>
            </a:r>
            <a:r>
              <a:rPr lang="en-US" sz="2800" dirty="0" err="1">
                <a:solidFill>
                  <a:srgbClr val="FFCC00"/>
                </a:solidFill>
              </a:rPr>
              <a:t>poljoprivrede</a:t>
            </a:r>
            <a:r>
              <a:rPr lang="en-US" sz="2800" dirty="0">
                <a:solidFill>
                  <a:srgbClr val="FFCC00"/>
                </a:solidFill>
              </a:rPr>
              <a:t> u </a:t>
            </a:r>
            <a:r>
              <a:rPr lang="en-US" sz="2800" dirty="0" err="1">
                <a:solidFill>
                  <a:srgbClr val="FFCC00"/>
                </a:solidFill>
              </a:rPr>
              <a:t>Republici</a:t>
            </a:r>
            <a:r>
              <a:rPr lang="en-US" sz="2800" dirty="0">
                <a:solidFill>
                  <a:srgbClr val="FFCC00"/>
                </a:solidFill>
              </a:rPr>
              <a:t> </a:t>
            </a:r>
            <a:r>
              <a:rPr lang="en-US" sz="2800" dirty="0" err="1">
                <a:solidFill>
                  <a:srgbClr val="FFCC00"/>
                </a:solidFill>
              </a:rPr>
              <a:t>Srbiji</a:t>
            </a:r>
            <a:r>
              <a:rPr lang="en-US" sz="2800" dirty="0">
                <a:solidFill>
                  <a:srgbClr val="FFCC00"/>
                </a:solidFill>
              </a:rPr>
              <a:t> i </a:t>
            </a:r>
            <a:r>
              <a:rPr lang="en-US" sz="2800" dirty="0" err="1">
                <a:solidFill>
                  <a:srgbClr val="FFCC00"/>
                </a:solidFill>
              </a:rPr>
              <a:t>usaglašavanje</a:t>
            </a:r>
            <a:r>
              <a:rPr lang="en-US" sz="2800" dirty="0">
                <a:solidFill>
                  <a:srgbClr val="FFCC00"/>
                </a:solidFill>
              </a:rPr>
              <a:t> </a:t>
            </a:r>
            <a:r>
              <a:rPr lang="en-US" sz="2800" dirty="0" err="1">
                <a:solidFill>
                  <a:srgbClr val="FFCC00"/>
                </a:solidFill>
              </a:rPr>
              <a:t>zakonodavnog</a:t>
            </a:r>
            <a:r>
              <a:rPr lang="en-US" sz="2800" dirty="0">
                <a:solidFill>
                  <a:srgbClr val="FFCC00"/>
                </a:solidFill>
              </a:rPr>
              <a:t> </a:t>
            </a:r>
            <a:r>
              <a:rPr lang="en-US" sz="2800" dirty="0" err="1">
                <a:solidFill>
                  <a:srgbClr val="FFCC00"/>
                </a:solidFill>
              </a:rPr>
              <a:t>okvira</a:t>
            </a:r>
            <a:r>
              <a:rPr lang="en-US" sz="2800" dirty="0">
                <a:solidFill>
                  <a:srgbClr val="FFCC00"/>
                </a:solidFill>
              </a:rPr>
              <a:t> </a:t>
            </a:r>
            <a:r>
              <a:rPr lang="en-US" sz="2800" dirty="0" err="1">
                <a:solidFill>
                  <a:srgbClr val="FFCC00"/>
                </a:solidFill>
              </a:rPr>
              <a:t>za</a:t>
            </a:r>
            <a:r>
              <a:rPr lang="en-US" sz="2800" dirty="0">
                <a:solidFill>
                  <a:srgbClr val="FFCC00"/>
                </a:solidFill>
              </a:rPr>
              <a:t> </a:t>
            </a:r>
            <a:r>
              <a:rPr lang="en-US" sz="2800" dirty="0" err="1">
                <a:solidFill>
                  <a:srgbClr val="FFCC00"/>
                </a:solidFill>
              </a:rPr>
              <a:t>organsku</a:t>
            </a:r>
            <a:r>
              <a:rPr lang="en-US" sz="2800" dirty="0">
                <a:solidFill>
                  <a:srgbClr val="FFCC00"/>
                </a:solidFill>
              </a:rPr>
              <a:t> </a:t>
            </a:r>
            <a:r>
              <a:rPr lang="en-US" sz="2800" dirty="0" err="1">
                <a:solidFill>
                  <a:srgbClr val="FFCC00"/>
                </a:solidFill>
              </a:rPr>
              <a:t>proizvodnju</a:t>
            </a:r>
            <a:r>
              <a:rPr lang="en-US" sz="2800" dirty="0">
                <a:solidFill>
                  <a:srgbClr val="FFCC00"/>
                </a:solidFill>
              </a:rPr>
              <a:t> </a:t>
            </a:r>
            <a:r>
              <a:rPr lang="en-US" sz="2800" dirty="0" err="1">
                <a:solidFill>
                  <a:srgbClr val="FFCC00"/>
                </a:solidFill>
              </a:rPr>
              <a:t>sa</a:t>
            </a:r>
            <a:r>
              <a:rPr lang="en-US" sz="2800" dirty="0">
                <a:solidFill>
                  <a:srgbClr val="FFCC00"/>
                </a:solidFill>
              </a:rPr>
              <a:t> </a:t>
            </a:r>
            <a:r>
              <a:rPr lang="en-US" sz="2800" dirty="0" err="1">
                <a:solidFill>
                  <a:srgbClr val="FFCC00"/>
                </a:solidFill>
              </a:rPr>
              <a:t>zakonodavstvom</a:t>
            </a:r>
            <a:r>
              <a:rPr lang="en-US" sz="2800" dirty="0">
                <a:solidFill>
                  <a:srgbClr val="FFCC00"/>
                </a:solidFill>
              </a:rPr>
              <a:t> EU</a:t>
            </a:r>
            <a:endParaRPr lang="en-US" dirty="0"/>
          </a:p>
        </p:txBody>
      </p:sp>
      <p:sp>
        <p:nvSpPr>
          <p:cNvPr id="3" name="Content Placeholder 2"/>
          <p:cNvSpPr>
            <a:spLocks noGrp="1"/>
          </p:cNvSpPr>
          <p:nvPr>
            <p:ph idx="1"/>
          </p:nvPr>
        </p:nvSpPr>
        <p:spPr/>
        <p:txBody>
          <a:bodyPr/>
          <a:lstStyle/>
          <a:p>
            <a:r>
              <a:rPr lang="en-US" dirty="0" err="1"/>
              <a:t>Ovaj</a:t>
            </a:r>
            <a:r>
              <a:rPr lang="en-US" dirty="0"/>
              <a:t> </a:t>
            </a:r>
            <a:r>
              <a:rPr lang="en-US" dirty="0" err="1"/>
              <a:t>zakon</a:t>
            </a:r>
            <a:r>
              <a:rPr lang="en-US" dirty="0"/>
              <a:t> je </a:t>
            </a:r>
            <a:r>
              <a:rPr lang="en-US" dirty="0" err="1"/>
              <a:t>obuhvatio</a:t>
            </a:r>
            <a:r>
              <a:rPr lang="en-US" dirty="0"/>
              <a:t> </a:t>
            </a:r>
            <a:r>
              <a:rPr lang="en-US" dirty="0" err="1"/>
              <a:t>novine</a:t>
            </a:r>
            <a:r>
              <a:rPr lang="en-US" dirty="0"/>
              <a:t> u </a:t>
            </a:r>
            <a:r>
              <a:rPr lang="en-US" dirty="0" err="1"/>
              <a:t>vezi</a:t>
            </a:r>
            <a:r>
              <a:rPr lang="en-US" dirty="0"/>
              <a:t> </a:t>
            </a:r>
            <a:r>
              <a:rPr lang="en-US" dirty="0" err="1"/>
              <a:t>sa</a:t>
            </a:r>
            <a:r>
              <a:rPr lang="en-US" dirty="0"/>
              <a:t> </a:t>
            </a:r>
            <a:r>
              <a:rPr lang="en-US" dirty="0" err="1"/>
              <a:t>kontrolom</a:t>
            </a:r>
            <a:r>
              <a:rPr lang="en-US" dirty="0"/>
              <a:t> i </a:t>
            </a:r>
            <a:r>
              <a:rPr lang="en-US" dirty="0" err="1"/>
              <a:t>sertifikacijom</a:t>
            </a:r>
            <a:r>
              <a:rPr lang="en-US" dirty="0"/>
              <a:t>, </a:t>
            </a:r>
            <a:r>
              <a:rPr lang="en-US" dirty="0" err="1"/>
              <a:t>jer</a:t>
            </a:r>
            <a:r>
              <a:rPr lang="en-US" dirty="0"/>
              <a:t> se </a:t>
            </a:r>
            <a:r>
              <a:rPr lang="en-US" dirty="0" err="1"/>
              <a:t>ovi</a:t>
            </a:r>
            <a:r>
              <a:rPr lang="en-US" dirty="0"/>
              <a:t> </a:t>
            </a:r>
            <a:r>
              <a:rPr lang="en-US" dirty="0" err="1"/>
              <a:t>poslovi</a:t>
            </a:r>
            <a:r>
              <a:rPr lang="en-US" dirty="0"/>
              <a:t> </a:t>
            </a:r>
            <a:r>
              <a:rPr lang="en-US" dirty="0" err="1"/>
              <a:t>tada</a:t>
            </a:r>
            <a:r>
              <a:rPr lang="en-US" dirty="0"/>
              <a:t> </a:t>
            </a:r>
            <a:r>
              <a:rPr lang="en-US" dirty="0" err="1"/>
              <a:t>dodeljuju</a:t>
            </a:r>
            <a:r>
              <a:rPr lang="en-US" dirty="0"/>
              <a:t> </a:t>
            </a:r>
            <a:r>
              <a:rPr lang="en-US" dirty="0" err="1"/>
              <a:t>pravnim</a:t>
            </a:r>
            <a:r>
              <a:rPr lang="en-US" dirty="0"/>
              <a:t> </a:t>
            </a:r>
            <a:r>
              <a:rPr lang="en-US" dirty="0" err="1"/>
              <a:t>licima</a:t>
            </a:r>
            <a:r>
              <a:rPr lang="en-US" dirty="0"/>
              <a:t> </a:t>
            </a:r>
            <a:r>
              <a:rPr lang="en-US" dirty="0" err="1"/>
              <a:t>koje</a:t>
            </a:r>
            <a:r>
              <a:rPr lang="en-US" dirty="0"/>
              <a:t> se </a:t>
            </a:r>
            <a:r>
              <a:rPr lang="en-US" dirty="0" err="1"/>
              <a:t>nazivaju</a:t>
            </a:r>
            <a:r>
              <a:rPr lang="en-US" dirty="0"/>
              <a:t> „</a:t>
            </a:r>
            <a:r>
              <a:rPr lang="en-US" dirty="0" err="1"/>
              <a:t>kontrolne</a:t>
            </a:r>
            <a:r>
              <a:rPr lang="en-US" dirty="0"/>
              <a:t> </a:t>
            </a:r>
            <a:r>
              <a:rPr lang="en-US" dirty="0" err="1"/>
              <a:t>organizacije</a:t>
            </a:r>
            <a:r>
              <a:rPr lang="en-US" dirty="0"/>
              <a:t>“. </a:t>
            </a:r>
            <a:endParaRPr lang="sr-Latn-RS" dirty="0" smtClean="0"/>
          </a:p>
          <a:p>
            <a:r>
              <a:rPr lang="en-US" dirty="0" smtClean="0"/>
              <a:t>U </a:t>
            </a:r>
            <a:r>
              <a:rPr lang="en-US" dirty="0" err="1"/>
              <a:t>toku</a:t>
            </a:r>
            <a:r>
              <a:rPr lang="en-US" dirty="0"/>
              <a:t> 2006. </a:t>
            </a:r>
            <a:r>
              <a:rPr lang="en-US" dirty="0" err="1"/>
              <a:t>godine</a:t>
            </a:r>
            <a:r>
              <a:rPr lang="en-US" dirty="0"/>
              <a:t> </a:t>
            </a:r>
            <a:r>
              <a:rPr lang="en-US" dirty="0" err="1"/>
              <a:t>prvi</a:t>
            </a:r>
            <a:r>
              <a:rPr lang="en-US" dirty="0"/>
              <a:t> put je </a:t>
            </a:r>
            <a:r>
              <a:rPr lang="en-US" dirty="0" err="1"/>
              <a:t>izabran</a:t>
            </a:r>
            <a:r>
              <a:rPr lang="en-US" dirty="0"/>
              <a:t> </a:t>
            </a:r>
            <a:r>
              <a:rPr lang="en-US" dirty="0" err="1"/>
              <a:t>organski</a:t>
            </a:r>
            <a:r>
              <a:rPr lang="en-US" dirty="0"/>
              <a:t> </a:t>
            </a:r>
            <a:r>
              <a:rPr lang="en-US" dirty="0" err="1"/>
              <a:t>nacionalni</a:t>
            </a:r>
            <a:r>
              <a:rPr lang="en-US" dirty="0"/>
              <a:t> </a:t>
            </a:r>
            <a:r>
              <a:rPr lang="en-US" dirty="0" err="1"/>
              <a:t>znak</a:t>
            </a:r>
            <a:r>
              <a:rPr lang="en-US" dirty="0"/>
              <a:t> (</a:t>
            </a:r>
            <a:r>
              <a:rPr lang="en-US" dirty="0" err="1"/>
              <a:t>Pravilnik</a:t>
            </a:r>
            <a:r>
              <a:rPr lang="en-US" dirty="0"/>
              <a:t> o </a:t>
            </a:r>
            <a:r>
              <a:rPr lang="en-US" dirty="0" err="1"/>
              <a:t>izgledu</a:t>
            </a:r>
            <a:r>
              <a:rPr lang="en-US" dirty="0"/>
              <a:t> </a:t>
            </a:r>
            <a:r>
              <a:rPr lang="en-US" dirty="0" err="1"/>
              <a:t>oznake</a:t>
            </a:r>
            <a:r>
              <a:rPr lang="en-US" dirty="0"/>
              <a:t> i </a:t>
            </a:r>
            <a:r>
              <a:rPr lang="en-US" dirty="0" err="1"/>
              <a:t>nacionalnog</a:t>
            </a:r>
            <a:r>
              <a:rPr lang="en-US" dirty="0"/>
              <a:t> </a:t>
            </a:r>
            <a:r>
              <a:rPr lang="en-US" dirty="0" err="1"/>
              <a:t>znaka</a:t>
            </a:r>
            <a:r>
              <a:rPr lang="en-US" dirty="0"/>
              <a:t> </a:t>
            </a:r>
            <a:r>
              <a:rPr lang="en-US" dirty="0" err="1"/>
              <a:t>organskih</a:t>
            </a:r>
            <a:r>
              <a:rPr lang="en-US" dirty="0"/>
              <a:t> </a:t>
            </a:r>
            <a:r>
              <a:rPr lang="en-US" dirty="0" err="1"/>
              <a:t>proizvoda</a:t>
            </a:r>
            <a:r>
              <a:rPr lang="en-US" dirty="0"/>
              <a:t>, „</a:t>
            </a:r>
            <a:r>
              <a:rPr lang="en-US" dirty="0" err="1"/>
              <a:t>Službeni</a:t>
            </a:r>
            <a:r>
              <a:rPr lang="en-US" dirty="0"/>
              <a:t> </a:t>
            </a:r>
            <a:r>
              <a:rPr lang="en-US" dirty="0" err="1"/>
              <a:t>glasnik</a:t>
            </a:r>
            <a:r>
              <a:rPr lang="en-US" dirty="0"/>
              <a:t> RS“, br. 107/07), a 2007. </a:t>
            </a:r>
            <a:r>
              <a:rPr lang="en-US" dirty="0" err="1"/>
              <a:t>godine</a:t>
            </a:r>
            <a:r>
              <a:rPr lang="en-US" dirty="0"/>
              <a:t> </a:t>
            </a:r>
            <a:r>
              <a:rPr lang="en-US" dirty="0" err="1"/>
              <a:t>Ministarstvo</a:t>
            </a:r>
            <a:r>
              <a:rPr lang="en-US" dirty="0"/>
              <a:t> </a:t>
            </a:r>
            <a:r>
              <a:rPr lang="en-US" dirty="0" err="1"/>
              <a:t>poljoprivrede</a:t>
            </a:r>
            <a:r>
              <a:rPr lang="en-US" dirty="0"/>
              <a:t> je </a:t>
            </a:r>
            <a:r>
              <a:rPr lang="en-US" dirty="0" err="1"/>
              <a:t>imenovalo</a:t>
            </a:r>
            <a:r>
              <a:rPr lang="en-US" dirty="0"/>
              <a:t> </a:t>
            </a:r>
            <a:r>
              <a:rPr lang="en-US" dirty="0" err="1"/>
              <a:t>kontrolne</a:t>
            </a:r>
            <a:r>
              <a:rPr lang="en-US" dirty="0"/>
              <a:t> </a:t>
            </a:r>
            <a:r>
              <a:rPr lang="en-US" dirty="0" err="1"/>
              <a:t>organizacije</a:t>
            </a:r>
            <a:r>
              <a:rPr lang="en-US" dirty="0"/>
              <a:t>.</a:t>
            </a:r>
          </a:p>
          <a:p>
            <a:endParaRPr lang="en-US" dirty="0"/>
          </a:p>
          <a:p>
            <a:endParaRPr lang="en-US" dirty="0"/>
          </a:p>
        </p:txBody>
      </p:sp>
    </p:spTree>
    <p:extLst>
      <p:ext uri="{BB962C8B-B14F-4D97-AF65-F5344CB8AC3E}">
        <p14:creationId xmlns:p14="http://schemas.microsoft.com/office/powerpoint/2010/main" val="3286485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a:solidFill>
                  <a:srgbClr val="FFCC00"/>
                </a:solidFill>
              </a:rPr>
              <a:t>5. </a:t>
            </a:r>
            <a:r>
              <a:rPr lang="en-US" sz="2800" dirty="0" err="1">
                <a:solidFill>
                  <a:srgbClr val="FFCC00"/>
                </a:solidFill>
              </a:rPr>
              <a:t>Istorijat</a:t>
            </a:r>
            <a:r>
              <a:rPr lang="en-US" sz="2800" dirty="0">
                <a:solidFill>
                  <a:srgbClr val="FFCC00"/>
                </a:solidFill>
              </a:rPr>
              <a:t> </a:t>
            </a:r>
            <a:r>
              <a:rPr lang="en-US" sz="2800" dirty="0" err="1">
                <a:solidFill>
                  <a:srgbClr val="FFCC00"/>
                </a:solidFill>
              </a:rPr>
              <a:t>organske</a:t>
            </a:r>
            <a:r>
              <a:rPr lang="en-US" sz="2800" dirty="0">
                <a:solidFill>
                  <a:srgbClr val="FFCC00"/>
                </a:solidFill>
              </a:rPr>
              <a:t> </a:t>
            </a:r>
            <a:r>
              <a:rPr lang="en-US" sz="2800" dirty="0" err="1">
                <a:solidFill>
                  <a:srgbClr val="FFCC00"/>
                </a:solidFill>
              </a:rPr>
              <a:t>poljoprivrede</a:t>
            </a:r>
            <a:r>
              <a:rPr lang="en-US" sz="2800" dirty="0">
                <a:solidFill>
                  <a:srgbClr val="FFCC00"/>
                </a:solidFill>
              </a:rPr>
              <a:t> u </a:t>
            </a:r>
            <a:r>
              <a:rPr lang="en-US" sz="2800" dirty="0" err="1">
                <a:solidFill>
                  <a:srgbClr val="FFCC00"/>
                </a:solidFill>
              </a:rPr>
              <a:t>Republici</a:t>
            </a:r>
            <a:r>
              <a:rPr lang="en-US" sz="2800" dirty="0">
                <a:solidFill>
                  <a:srgbClr val="FFCC00"/>
                </a:solidFill>
              </a:rPr>
              <a:t> </a:t>
            </a:r>
            <a:r>
              <a:rPr lang="en-US" sz="2800" dirty="0" err="1">
                <a:solidFill>
                  <a:srgbClr val="FFCC00"/>
                </a:solidFill>
              </a:rPr>
              <a:t>Srbiji</a:t>
            </a:r>
            <a:r>
              <a:rPr lang="en-US" sz="2800" dirty="0">
                <a:solidFill>
                  <a:srgbClr val="FFCC00"/>
                </a:solidFill>
              </a:rPr>
              <a:t> i </a:t>
            </a:r>
            <a:r>
              <a:rPr lang="en-US" sz="2800" dirty="0" err="1">
                <a:solidFill>
                  <a:srgbClr val="FFCC00"/>
                </a:solidFill>
              </a:rPr>
              <a:t>usaglašavanje</a:t>
            </a:r>
            <a:r>
              <a:rPr lang="en-US" sz="2800" dirty="0">
                <a:solidFill>
                  <a:srgbClr val="FFCC00"/>
                </a:solidFill>
              </a:rPr>
              <a:t> </a:t>
            </a:r>
            <a:r>
              <a:rPr lang="en-US" sz="2800" dirty="0" err="1">
                <a:solidFill>
                  <a:srgbClr val="FFCC00"/>
                </a:solidFill>
              </a:rPr>
              <a:t>zakonodavnog</a:t>
            </a:r>
            <a:r>
              <a:rPr lang="en-US" sz="2800" dirty="0">
                <a:solidFill>
                  <a:srgbClr val="FFCC00"/>
                </a:solidFill>
              </a:rPr>
              <a:t> </a:t>
            </a:r>
            <a:r>
              <a:rPr lang="en-US" sz="2800" dirty="0" err="1">
                <a:solidFill>
                  <a:srgbClr val="FFCC00"/>
                </a:solidFill>
              </a:rPr>
              <a:t>okvira</a:t>
            </a:r>
            <a:r>
              <a:rPr lang="en-US" sz="2800" dirty="0">
                <a:solidFill>
                  <a:srgbClr val="FFCC00"/>
                </a:solidFill>
              </a:rPr>
              <a:t> </a:t>
            </a:r>
            <a:r>
              <a:rPr lang="en-US" sz="2800" dirty="0" err="1">
                <a:solidFill>
                  <a:srgbClr val="FFCC00"/>
                </a:solidFill>
              </a:rPr>
              <a:t>za</a:t>
            </a:r>
            <a:r>
              <a:rPr lang="en-US" sz="2800" dirty="0">
                <a:solidFill>
                  <a:srgbClr val="FFCC00"/>
                </a:solidFill>
              </a:rPr>
              <a:t> </a:t>
            </a:r>
            <a:r>
              <a:rPr lang="en-US" sz="2800" dirty="0" err="1">
                <a:solidFill>
                  <a:srgbClr val="FFCC00"/>
                </a:solidFill>
              </a:rPr>
              <a:t>organsku</a:t>
            </a:r>
            <a:r>
              <a:rPr lang="en-US" sz="2800" dirty="0">
                <a:solidFill>
                  <a:srgbClr val="FFCC00"/>
                </a:solidFill>
              </a:rPr>
              <a:t> </a:t>
            </a:r>
            <a:r>
              <a:rPr lang="en-US" sz="2800" dirty="0" err="1">
                <a:solidFill>
                  <a:srgbClr val="FFCC00"/>
                </a:solidFill>
              </a:rPr>
              <a:t>proizvodnju</a:t>
            </a:r>
            <a:r>
              <a:rPr lang="en-US" sz="2800" dirty="0">
                <a:solidFill>
                  <a:srgbClr val="FFCC00"/>
                </a:solidFill>
              </a:rPr>
              <a:t> </a:t>
            </a:r>
            <a:r>
              <a:rPr lang="en-US" sz="2800" dirty="0" err="1">
                <a:solidFill>
                  <a:srgbClr val="FFCC00"/>
                </a:solidFill>
              </a:rPr>
              <a:t>sa</a:t>
            </a:r>
            <a:r>
              <a:rPr lang="en-US" sz="2800" dirty="0">
                <a:solidFill>
                  <a:srgbClr val="FFCC00"/>
                </a:solidFill>
              </a:rPr>
              <a:t> </a:t>
            </a:r>
            <a:r>
              <a:rPr lang="en-US" sz="2800" dirty="0" err="1">
                <a:solidFill>
                  <a:srgbClr val="FFCC00"/>
                </a:solidFill>
              </a:rPr>
              <a:t>zakonodavstvom</a:t>
            </a:r>
            <a:r>
              <a:rPr lang="en-US" sz="2800" dirty="0">
                <a:solidFill>
                  <a:srgbClr val="FFCC00"/>
                </a:solidFill>
              </a:rPr>
              <a:t> EU</a:t>
            </a:r>
            <a:endParaRPr lang="en-US" dirty="0"/>
          </a:p>
        </p:txBody>
      </p:sp>
      <p:sp>
        <p:nvSpPr>
          <p:cNvPr id="3" name="Content Placeholder 2"/>
          <p:cNvSpPr>
            <a:spLocks noGrp="1"/>
          </p:cNvSpPr>
          <p:nvPr>
            <p:ph idx="1"/>
          </p:nvPr>
        </p:nvSpPr>
        <p:spPr/>
        <p:txBody>
          <a:bodyPr/>
          <a:lstStyle/>
          <a:p>
            <a:r>
              <a:rPr lang="vi-VN" dirty="0"/>
              <a:t>Zakon o organskoj proizvodnji („Službeni glasnik RS“, br. 30/10) koji je trenutno na snazi je rezulat novih zakonodavnih propisa za organsku proizvodnju koji su usvojeni u EU. </a:t>
            </a:r>
            <a:endParaRPr lang="sr-Latn-RS" dirty="0" smtClean="0"/>
          </a:p>
          <a:p>
            <a:r>
              <a:rPr lang="vi-VN" dirty="0" smtClean="0"/>
              <a:t>Ovaj </a:t>
            </a:r>
            <a:r>
              <a:rPr lang="vi-VN" dirty="0"/>
              <a:t>Zakon, koji reguliše proizvodnju organskih proizvoda u Republici Srbiji, je u skladu sa Uredbom Saveta (EZ) br. 834/07 i Uredbom Komisije (EZ) br. 889/08, sa primenom od 01.01.2011. godine. </a:t>
            </a:r>
            <a:endParaRPr lang="en-US" dirty="0"/>
          </a:p>
        </p:txBody>
      </p:sp>
    </p:spTree>
    <p:extLst>
      <p:ext uri="{BB962C8B-B14F-4D97-AF65-F5344CB8AC3E}">
        <p14:creationId xmlns:p14="http://schemas.microsoft.com/office/powerpoint/2010/main" val="3066937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9397"/>
            <a:ext cx="10972800" cy="1143000"/>
          </a:xfrm>
        </p:spPr>
        <p:txBody>
          <a:bodyPr/>
          <a:lstStyle/>
          <a:p>
            <a:r>
              <a:rPr lang="sr-Latn-RS" dirty="0" smtClean="0"/>
              <a:t/>
            </a:r>
            <a:br>
              <a:rPr lang="sr-Latn-RS" dirty="0" smtClean="0"/>
            </a:br>
            <a:r>
              <a:rPr lang="sr-Latn-RS" dirty="0"/>
              <a:t/>
            </a:r>
            <a:br>
              <a:rPr lang="sr-Latn-RS" dirty="0"/>
            </a:br>
            <a:r>
              <a:rPr lang="en-US" sz="2800" dirty="0">
                <a:solidFill>
                  <a:schemeClr val="hlink"/>
                </a:solidFill>
              </a:rPr>
              <a:t>6.  </a:t>
            </a:r>
            <a:r>
              <a:rPr lang="en-US" sz="2800" dirty="0" err="1">
                <a:solidFill>
                  <a:schemeClr val="hlink"/>
                </a:solidFill>
              </a:rPr>
              <a:t>Finansiranje</a:t>
            </a:r>
            <a:r>
              <a:rPr lang="en-US" sz="2800" dirty="0">
                <a:solidFill>
                  <a:schemeClr val="hlink"/>
                </a:solidFill>
              </a:rPr>
              <a:t> </a:t>
            </a:r>
            <a:r>
              <a:rPr lang="en-US" sz="2800" dirty="0" err="1">
                <a:solidFill>
                  <a:schemeClr val="hlink"/>
                </a:solidFill>
              </a:rPr>
              <a:t>organske</a:t>
            </a:r>
            <a:r>
              <a:rPr lang="en-US" sz="2800" dirty="0">
                <a:solidFill>
                  <a:schemeClr val="hlink"/>
                </a:solidFill>
              </a:rPr>
              <a:t> </a:t>
            </a:r>
            <a:r>
              <a:rPr lang="en-US" sz="2800" dirty="0" err="1">
                <a:solidFill>
                  <a:schemeClr val="hlink"/>
                </a:solidFill>
              </a:rPr>
              <a:t>poljoprivrede</a:t>
            </a:r>
            <a:r>
              <a:rPr lang="en-US" sz="2800" dirty="0">
                <a:solidFill>
                  <a:schemeClr val="hlink"/>
                </a:solidFill>
              </a:rPr>
              <a:t> u </a:t>
            </a:r>
            <a:r>
              <a:rPr lang="en-US" sz="2800" dirty="0" err="1">
                <a:solidFill>
                  <a:schemeClr val="hlink"/>
                </a:solidFill>
              </a:rPr>
              <a:t>Republici</a:t>
            </a:r>
            <a:r>
              <a:rPr lang="en-US" sz="2800" dirty="0">
                <a:solidFill>
                  <a:schemeClr val="hlink"/>
                </a:solidFill>
              </a:rPr>
              <a:t> </a:t>
            </a:r>
            <a:r>
              <a:rPr lang="en-US" sz="2800" dirty="0" err="1">
                <a:solidFill>
                  <a:schemeClr val="hlink"/>
                </a:solidFill>
              </a:rPr>
              <a:t>Srbiji</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532108" y="1166247"/>
            <a:ext cx="10972800" cy="4525963"/>
          </a:xfrm>
        </p:spPr>
        <p:txBody>
          <a:bodyPr/>
          <a:lstStyle/>
          <a:p>
            <a:r>
              <a:rPr lang="vi-VN" dirty="0"/>
              <a:t>Prvi podsticaji za organsku proizvodnju su se pojavili 2004. godine. Tokom godina tipovi i iznosi podsticaja menjali su se ali najzastupljenije mere podrške bile su plaćanja po hektaru i po grlu stoke. </a:t>
            </a:r>
            <a:endParaRPr lang="sr-Latn-RS" dirty="0" smtClean="0"/>
          </a:p>
          <a:p>
            <a:r>
              <a:rPr lang="sr-Latn-RS" dirty="0"/>
              <a:t>U</a:t>
            </a:r>
            <a:r>
              <a:rPr lang="vi-VN" dirty="0" smtClean="0"/>
              <a:t> </a:t>
            </a:r>
            <a:r>
              <a:rPr lang="vi-VN" dirty="0"/>
              <a:t>2010. godini broj podnetih zahteva za podsticajna sredstava za organsku proizvodnju bio je veći za oko 90% u odnosu na 2009. godinu. U toku 2011. godine ovaj broj bio je za 150% veći u odnosu na 2010. godinu, jer je upravo tih godina i u našoj zemlji polako počela da raste zainteresovanost poljoprivrednih proizvođača za uključenost u organsku proizvodnju. </a:t>
            </a:r>
            <a:endParaRPr lang="sr-Latn-RS" dirty="0" smtClean="0"/>
          </a:p>
        </p:txBody>
      </p:sp>
    </p:spTree>
    <p:extLst>
      <p:ext uri="{BB962C8B-B14F-4D97-AF65-F5344CB8AC3E}">
        <p14:creationId xmlns:p14="http://schemas.microsoft.com/office/powerpoint/2010/main" val="3523319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58" y="607851"/>
            <a:ext cx="10972800" cy="1143000"/>
          </a:xfrm>
        </p:spPr>
        <p:txBody>
          <a:bodyPr/>
          <a:lstStyle/>
          <a:p>
            <a:r>
              <a:rPr lang="en-US" sz="2800" dirty="0">
                <a:solidFill>
                  <a:srgbClr val="FFCC00"/>
                </a:solidFill>
              </a:rPr>
              <a:t>6.  </a:t>
            </a:r>
            <a:r>
              <a:rPr lang="en-US" sz="2800" dirty="0" err="1">
                <a:solidFill>
                  <a:srgbClr val="FFCC00"/>
                </a:solidFill>
              </a:rPr>
              <a:t>Finansiranje</a:t>
            </a:r>
            <a:r>
              <a:rPr lang="en-US" sz="2800" dirty="0">
                <a:solidFill>
                  <a:srgbClr val="FFCC00"/>
                </a:solidFill>
              </a:rPr>
              <a:t> </a:t>
            </a:r>
            <a:r>
              <a:rPr lang="en-US" sz="2800" dirty="0" err="1">
                <a:solidFill>
                  <a:srgbClr val="FFCC00"/>
                </a:solidFill>
              </a:rPr>
              <a:t>organske</a:t>
            </a:r>
            <a:r>
              <a:rPr lang="en-US" sz="2800" dirty="0">
                <a:solidFill>
                  <a:srgbClr val="FFCC00"/>
                </a:solidFill>
              </a:rPr>
              <a:t> </a:t>
            </a:r>
            <a:r>
              <a:rPr lang="en-US" sz="2800" dirty="0" err="1">
                <a:solidFill>
                  <a:srgbClr val="FFCC00"/>
                </a:solidFill>
              </a:rPr>
              <a:t>poljoprivrede</a:t>
            </a:r>
            <a:r>
              <a:rPr lang="en-US" sz="2800" dirty="0">
                <a:solidFill>
                  <a:srgbClr val="FFCC00"/>
                </a:solidFill>
              </a:rPr>
              <a:t> u </a:t>
            </a:r>
            <a:r>
              <a:rPr lang="en-US" sz="2800" dirty="0" err="1">
                <a:solidFill>
                  <a:srgbClr val="FFCC00"/>
                </a:solidFill>
              </a:rPr>
              <a:t>Republici</a:t>
            </a:r>
            <a:r>
              <a:rPr lang="en-US" sz="2800" dirty="0">
                <a:solidFill>
                  <a:srgbClr val="FFCC00"/>
                </a:solidFill>
              </a:rPr>
              <a:t> </a:t>
            </a:r>
            <a:r>
              <a:rPr lang="en-US" sz="2800" dirty="0" err="1">
                <a:solidFill>
                  <a:srgbClr val="FFCC00"/>
                </a:solidFill>
              </a:rPr>
              <a:t>Srbiji</a:t>
            </a:r>
            <a:r>
              <a:rPr lang="en-US" dirty="0">
                <a:solidFill>
                  <a:srgbClr val="E5E5FF"/>
                </a:solidFill>
              </a:rPr>
              <a:t/>
            </a:r>
            <a:br>
              <a:rPr lang="en-US" dirty="0">
                <a:solidFill>
                  <a:srgbClr val="E5E5FF"/>
                </a:solidFill>
              </a:rPr>
            </a:br>
            <a:r>
              <a:rPr lang="en-US" dirty="0">
                <a:solidFill>
                  <a:srgbClr val="E5E5FF"/>
                </a:solidFill>
              </a:rPr>
              <a:t/>
            </a:r>
            <a:br>
              <a:rPr lang="en-US" dirty="0">
                <a:solidFill>
                  <a:srgbClr val="E5E5FF"/>
                </a:solidFill>
              </a:rPr>
            </a:br>
            <a:endParaRPr lang="en-US" dirty="0"/>
          </a:p>
        </p:txBody>
      </p:sp>
      <p:sp>
        <p:nvSpPr>
          <p:cNvPr id="3" name="Content Placeholder 2"/>
          <p:cNvSpPr>
            <a:spLocks noGrp="1"/>
          </p:cNvSpPr>
          <p:nvPr>
            <p:ph idx="1"/>
          </p:nvPr>
        </p:nvSpPr>
        <p:spPr>
          <a:xfrm>
            <a:off x="601851" y="1119753"/>
            <a:ext cx="10972800" cy="4525963"/>
          </a:xfrm>
        </p:spPr>
        <p:txBody>
          <a:bodyPr/>
          <a:lstStyle/>
          <a:p>
            <a:r>
              <a:rPr lang="en-US" dirty="0"/>
              <a:t>U 2008. i 2009. </a:t>
            </a:r>
            <a:r>
              <a:rPr lang="en-US" dirty="0" err="1"/>
              <a:t>godini</a:t>
            </a:r>
            <a:r>
              <a:rPr lang="en-US" dirty="0"/>
              <a:t> </a:t>
            </a:r>
            <a:r>
              <a:rPr lang="en-US" dirty="0" err="1"/>
              <a:t>iznos</a:t>
            </a:r>
            <a:r>
              <a:rPr lang="en-US" dirty="0"/>
              <a:t> </a:t>
            </a:r>
            <a:r>
              <a:rPr lang="en-US" dirty="0" err="1"/>
              <a:t>opredeljen</a:t>
            </a:r>
            <a:r>
              <a:rPr lang="en-US" dirty="0"/>
              <a:t> </a:t>
            </a:r>
            <a:r>
              <a:rPr lang="en-US" dirty="0" err="1"/>
              <a:t>za</a:t>
            </a:r>
            <a:r>
              <a:rPr lang="en-US" dirty="0"/>
              <a:t> </a:t>
            </a:r>
            <a:r>
              <a:rPr lang="en-US" dirty="0" err="1"/>
              <a:t>organsku</a:t>
            </a:r>
            <a:r>
              <a:rPr lang="en-US" dirty="0"/>
              <a:t> </a:t>
            </a:r>
            <a:r>
              <a:rPr lang="en-US" dirty="0" err="1"/>
              <a:t>proizvodnju</a:t>
            </a:r>
            <a:r>
              <a:rPr lang="en-US" dirty="0"/>
              <a:t> </a:t>
            </a:r>
            <a:r>
              <a:rPr lang="en-US" dirty="0" err="1"/>
              <a:t>iznosio</a:t>
            </a:r>
            <a:r>
              <a:rPr lang="en-US" dirty="0"/>
              <a:t> je 5 </a:t>
            </a:r>
            <a:r>
              <a:rPr lang="en-US" dirty="0" err="1"/>
              <a:t>miliona</a:t>
            </a:r>
            <a:r>
              <a:rPr lang="en-US" dirty="0"/>
              <a:t> </a:t>
            </a:r>
            <a:r>
              <a:rPr lang="en-US" dirty="0" err="1"/>
              <a:t>dinara</a:t>
            </a:r>
            <a:r>
              <a:rPr lang="en-US" dirty="0"/>
              <a:t>, u 2010. </a:t>
            </a:r>
            <a:r>
              <a:rPr lang="en-US" dirty="0" err="1"/>
              <a:t>godini</a:t>
            </a:r>
            <a:r>
              <a:rPr lang="en-US" dirty="0"/>
              <a:t> 10 </a:t>
            </a:r>
            <a:r>
              <a:rPr lang="en-US" dirty="0" err="1"/>
              <a:t>miliona</a:t>
            </a:r>
            <a:r>
              <a:rPr lang="en-US" dirty="0"/>
              <a:t> </a:t>
            </a:r>
            <a:r>
              <a:rPr lang="en-US" dirty="0" err="1"/>
              <a:t>dinara</a:t>
            </a:r>
            <a:r>
              <a:rPr lang="en-US" dirty="0"/>
              <a:t>, </a:t>
            </a:r>
            <a:r>
              <a:rPr lang="en-US" dirty="0" err="1"/>
              <a:t>dok</a:t>
            </a:r>
            <a:r>
              <a:rPr lang="en-US" dirty="0"/>
              <a:t> je u 2011. </a:t>
            </a:r>
            <a:r>
              <a:rPr lang="en-US" dirty="0" err="1"/>
              <a:t>godini</a:t>
            </a:r>
            <a:r>
              <a:rPr lang="en-US" dirty="0"/>
              <a:t> </a:t>
            </a:r>
            <a:r>
              <a:rPr lang="en-US" dirty="0" err="1"/>
              <a:t>iznosio</a:t>
            </a:r>
            <a:r>
              <a:rPr lang="en-US" dirty="0"/>
              <a:t> 35 </a:t>
            </a:r>
            <a:r>
              <a:rPr lang="en-US" dirty="0" err="1"/>
              <a:t>miliona</a:t>
            </a:r>
            <a:r>
              <a:rPr lang="en-US" dirty="0"/>
              <a:t> </a:t>
            </a:r>
            <a:r>
              <a:rPr lang="en-US" dirty="0" err="1"/>
              <a:t>dinara</a:t>
            </a:r>
            <a:r>
              <a:rPr lang="en-US" dirty="0"/>
              <a:t>. </a:t>
            </a:r>
            <a:endParaRPr lang="sr-Latn-RS" dirty="0" smtClean="0"/>
          </a:p>
          <a:p>
            <a:r>
              <a:rPr lang="en-US" dirty="0" smtClean="0"/>
              <a:t>U </a:t>
            </a:r>
            <a:r>
              <a:rPr lang="en-US" dirty="0"/>
              <a:t>2012. </a:t>
            </a:r>
            <a:r>
              <a:rPr lang="en-US" dirty="0" err="1"/>
              <a:t>godini</a:t>
            </a:r>
            <a:r>
              <a:rPr lang="en-US" dirty="0"/>
              <a:t> </a:t>
            </a:r>
            <a:r>
              <a:rPr lang="en-US" dirty="0" err="1"/>
              <a:t>nije</a:t>
            </a:r>
            <a:r>
              <a:rPr lang="en-US" dirty="0"/>
              <a:t> </a:t>
            </a:r>
            <a:r>
              <a:rPr lang="en-US" dirty="0" err="1"/>
              <a:t>usvojena</a:t>
            </a:r>
            <a:r>
              <a:rPr lang="en-US" dirty="0"/>
              <a:t> </a:t>
            </a:r>
            <a:r>
              <a:rPr lang="en-US" dirty="0" err="1"/>
              <a:t>Uredba</a:t>
            </a:r>
            <a:r>
              <a:rPr lang="en-US" dirty="0"/>
              <a:t> </a:t>
            </a:r>
            <a:r>
              <a:rPr lang="en-US" dirty="0" err="1"/>
              <a:t>za</a:t>
            </a:r>
            <a:r>
              <a:rPr lang="en-US" dirty="0"/>
              <a:t> </a:t>
            </a:r>
            <a:r>
              <a:rPr lang="en-US" dirty="0" err="1"/>
              <a:t>korišćenje</a:t>
            </a:r>
            <a:r>
              <a:rPr lang="en-US" dirty="0"/>
              <a:t> </a:t>
            </a:r>
            <a:r>
              <a:rPr lang="en-US" dirty="0" err="1"/>
              <a:t>podsticajnih</a:t>
            </a:r>
            <a:r>
              <a:rPr lang="en-US" dirty="0"/>
              <a:t> </a:t>
            </a:r>
            <a:r>
              <a:rPr lang="en-US" dirty="0" err="1"/>
              <a:t>sredstava</a:t>
            </a:r>
            <a:r>
              <a:rPr lang="en-US" dirty="0"/>
              <a:t> </a:t>
            </a:r>
            <a:r>
              <a:rPr lang="en-US" dirty="0" err="1"/>
              <a:t>za</a:t>
            </a:r>
            <a:r>
              <a:rPr lang="en-US" dirty="0"/>
              <a:t> </a:t>
            </a:r>
            <a:r>
              <a:rPr lang="en-US" dirty="0" err="1"/>
              <a:t>organsku</a:t>
            </a:r>
            <a:r>
              <a:rPr lang="en-US" dirty="0"/>
              <a:t> </a:t>
            </a:r>
            <a:r>
              <a:rPr lang="en-US" dirty="0" err="1"/>
              <a:t>proizvodnju</a:t>
            </a:r>
            <a:r>
              <a:rPr lang="en-US" dirty="0"/>
              <a:t>, </a:t>
            </a:r>
            <a:r>
              <a:rPr lang="en-US" dirty="0" err="1"/>
              <a:t>tako</a:t>
            </a:r>
            <a:r>
              <a:rPr lang="en-US" dirty="0"/>
              <a:t> da </a:t>
            </a:r>
            <a:r>
              <a:rPr lang="en-US" dirty="0" err="1"/>
              <a:t>nije</a:t>
            </a:r>
            <a:r>
              <a:rPr lang="en-US" dirty="0"/>
              <a:t> </a:t>
            </a:r>
            <a:r>
              <a:rPr lang="en-US" dirty="0" err="1"/>
              <a:t>vršena</a:t>
            </a:r>
            <a:r>
              <a:rPr lang="en-US" dirty="0"/>
              <a:t> </a:t>
            </a:r>
            <a:r>
              <a:rPr lang="en-US" dirty="0" err="1"/>
              <a:t>isplata</a:t>
            </a:r>
            <a:r>
              <a:rPr lang="en-US" dirty="0"/>
              <a:t> </a:t>
            </a:r>
            <a:r>
              <a:rPr lang="en-US" dirty="0" err="1"/>
              <a:t>podsticaja</a:t>
            </a:r>
            <a:r>
              <a:rPr lang="en-US" dirty="0"/>
              <a:t>. </a:t>
            </a:r>
            <a:endParaRPr lang="sr-Latn-RS" dirty="0" smtClean="0"/>
          </a:p>
          <a:p>
            <a:r>
              <a:rPr lang="en-US" dirty="0" err="1" smtClean="0"/>
              <a:t>Značajno</a:t>
            </a:r>
            <a:r>
              <a:rPr lang="en-US" dirty="0" smtClean="0"/>
              <a:t> </a:t>
            </a:r>
            <a:r>
              <a:rPr lang="en-US" dirty="0" err="1"/>
              <a:t>povećanje</a:t>
            </a:r>
            <a:r>
              <a:rPr lang="en-US" dirty="0"/>
              <a:t> </a:t>
            </a:r>
            <a:r>
              <a:rPr lang="en-US" dirty="0" err="1"/>
              <a:t>sredstava</a:t>
            </a:r>
            <a:r>
              <a:rPr lang="en-US" dirty="0"/>
              <a:t> </a:t>
            </a:r>
            <a:r>
              <a:rPr lang="en-US" dirty="0" err="1"/>
              <a:t>za</a:t>
            </a:r>
            <a:r>
              <a:rPr lang="en-US" dirty="0"/>
              <a:t> </a:t>
            </a:r>
            <a:r>
              <a:rPr lang="en-US" dirty="0" err="1"/>
              <a:t>podršku</a:t>
            </a:r>
            <a:r>
              <a:rPr lang="en-US" dirty="0"/>
              <a:t> </a:t>
            </a:r>
            <a:r>
              <a:rPr lang="en-US" dirty="0" err="1"/>
              <a:t>razvoju</a:t>
            </a:r>
            <a:r>
              <a:rPr lang="en-US" dirty="0"/>
              <a:t> </a:t>
            </a:r>
            <a:r>
              <a:rPr lang="en-US" dirty="0" err="1"/>
              <a:t>organske</a:t>
            </a:r>
            <a:r>
              <a:rPr lang="en-US" dirty="0"/>
              <a:t> </a:t>
            </a:r>
            <a:r>
              <a:rPr lang="en-US" dirty="0" err="1"/>
              <a:t>proizvodnje</a:t>
            </a:r>
            <a:r>
              <a:rPr lang="en-US" dirty="0"/>
              <a:t> </a:t>
            </a:r>
            <a:r>
              <a:rPr lang="en-US" dirty="0" err="1"/>
              <a:t>bilo</a:t>
            </a:r>
            <a:r>
              <a:rPr lang="en-US" dirty="0"/>
              <a:t> je u 2013. </a:t>
            </a:r>
            <a:r>
              <a:rPr lang="en-US" dirty="0" err="1"/>
              <a:t>godini</a:t>
            </a:r>
            <a:r>
              <a:rPr lang="en-US" dirty="0"/>
              <a:t>, </a:t>
            </a:r>
            <a:r>
              <a:rPr lang="en-US" dirty="0" err="1"/>
              <a:t>kada</a:t>
            </a:r>
            <a:r>
              <a:rPr lang="en-US" dirty="0"/>
              <a:t> je </a:t>
            </a:r>
            <a:r>
              <a:rPr lang="en-US" dirty="0" err="1"/>
              <a:t>opredeljeno</a:t>
            </a:r>
            <a:r>
              <a:rPr lang="en-US" dirty="0"/>
              <a:t> 200 </a:t>
            </a:r>
            <a:r>
              <a:rPr lang="en-US" dirty="0" err="1"/>
              <a:t>miliona</a:t>
            </a:r>
            <a:r>
              <a:rPr lang="en-US" dirty="0"/>
              <a:t> </a:t>
            </a:r>
            <a:r>
              <a:rPr lang="en-US" dirty="0" err="1"/>
              <a:t>dinara</a:t>
            </a:r>
            <a:r>
              <a:rPr lang="en-US" dirty="0"/>
              <a:t>, </a:t>
            </a:r>
            <a:r>
              <a:rPr lang="en-US" dirty="0" err="1"/>
              <a:t>što</a:t>
            </a:r>
            <a:r>
              <a:rPr lang="en-US" dirty="0"/>
              <a:t> je </a:t>
            </a:r>
            <a:r>
              <a:rPr lang="en-US" dirty="0" err="1"/>
              <a:t>blizu</a:t>
            </a:r>
            <a:r>
              <a:rPr lang="en-US" dirty="0"/>
              <a:t> </a:t>
            </a:r>
            <a:r>
              <a:rPr lang="en-US" dirty="0" err="1"/>
              <a:t>šest</a:t>
            </a:r>
            <a:r>
              <a:rPr lang="en-US" dirty="0"/>
              <a:t> </a:t>
            </a:r>
            <a:r>
              <a:rPr lang="en-US" dirty="0" err="1"/>
              <a:t>puta</a:t>
            </a:r>
            <a:r>
              <a:rPr lang="en-US" dirty="0"/>
              <a:t> </a:t>
            </a:r>
            <a:r>
              <a:rPr lang="en-US" dirty="0" err="1"/>
              <a:t>više</a:t>
            </a:r>
            <a:r>
              <a:rPr lang="en-US" dirty="0"/>
              <a:t> u </a:t>
            </a:r>
            <a:r>
              <a:rPr lang="en-US" dirty="0" err="1"/>
              <a:t>odnosu</a:t>
            </a:r>
            <a:r>
              <a:rPr lang="en-US" dirty="0"/>
              <a:t> </a:t>
            </a:r>
            <a:r>
              <a:rPr lang="en-US" dirty="0" err="1"/>
              <a:t>na</a:t>
            </a:r>
            <a:r>
              <a:rPr lang="en-US" dirty="0"/>
              <a:t> 2011. </a:t>
            </a:r>
            <a:r>
              <a:rPr lang="en-US" dirty="0" err="1"/>
              <a:t>godinu</a:t>
            </a:r>
            <a:r>
              <a:rPr lang="en-US" dirty="0"/>
              <a:t>. </a:t>
            </a:r>
            <a:r>
              <a:rPr lang="en-US" dirty="0" err="1"/>
              <a:t>Za</a:t>
            </a:r>
            <a:r>
              <a:rPr lang="en-US" dirty="0"/>
              <a:t> 2016. </a:t>
            </a:r>
            <a:r>
              <a:rPr lang="en-US" dirty="0" err="1"/>
              <a:t>godinu</a:t>
            </a:r>
            <a:r>
              <a:rPr lang="en-US" dirty="0"/>
              <a:t> </a:t>
            </a:r>
            <a:r>
              <a:rPr lang="en-US" dirty="0" err="1"/>
              <a:t>bilo</a:t>
            </a:r>
            <a:r>
              <a:rPr lang="en-US" dirty="0"/>
              <a:t> je </a:t>
            </a:r>
            <a:r>
              <a:rPr lang="en-US" dirty="0" err="1"/>
              <a:t>izdvojeno</a:t>
            </a:r>
            <a:r>
              <a:rPr lang="en-US" dirty="0"/>
              <a:t> 92 </a:t>
            </a:r>
            <a:r>
              <a:rPr lang="en-US" dirty="0" err="1"/>
              <a:t>miliona</a:t>
            </a:r>
            <a:r>
              <a:rPr lang="en-US" dirty="0"/>
              <a:t> </a:t>
            </a:r>
            <a:r>
              <a:rPr lang="en-US" dirty="0" err="1"/>
              <a:t>dinara</a:t>
            </a:r>
            <a:r>
              <a:rPr lang="en-US" dirty="0"/>
              <a:t> </a:t>
            </a:r>
            <a:r>
              <a:rPr lang="en-US" dirty="0" err="1"/>
              <a:t>za</a:t>
            </a:r>
            <a:r>
              <a:rPr lang="en-US" dirty="0"/>
              <a:t> </a:t>
            </a:r>
            <a:r>
              <a:rPr lang="en-US" dirty="0" err="1"/>
              <a:t>organsku</a:t>
            </a:r>
            <a:r>
              <a:rPr lang="en-US" dirty="0"/>
              <a:t> </a:t>
            </a:r>
            <a:r>
              <a:rPr lang="en-US" dirty="0" err="1"/>
              <a:t>proizvodnju</a:t>
            </a:r>
            <a:r>
              <a:rPr lang="en-US" dirty="0"/>
              <a:t>, a </a:t>
            </a:r>
            <a:r>
              <a:rPr lang="en-US" dirty="0" err="1"/>
              <a:t>za</a:t>
            </a:r>
            <a:r>
              <a:rPr lang="en-US" dirty="0"/>
              <a:t> 2017. </a:t>
            </a:r>
            <a:r>
              <a:rPr lang="en-US" dirty="0" err="1"/>
              <a:t>godinu</a:t>
            </a:r>
            <a:r>
              <a:rPr lang="en-US" dirty="0"/>
              <a:t> 90 </a:t>
            </a:r>
            <a:r>
              <a:rPr lang="en-US" dirty="0" err="1"/>
              <a:t>miliona</a:t>
            </a:r>
            <a:r>
              <a:rPr lang="en-US" dirty="0"/>
              <a:t> </a:t>
            </a:r>
            <a:r>
              <a:rPr lang="en-US" dirty="0" err="1" smtClean="0"/>
              <a:t>dinara</a:t>
            </a:r>
            <a:r>
              <a:rPr lang="en-US" dirty="0" smtClean="0"/>
              <a:t>.</a:t>
            </a:r>
            <a:endParaRPr lang="en-US" dirty="0"/>
          </a:p>
          <a:p>
            <a:endParaRPr lang="en-US" dirty="0"/>
          </a:p>
        </p:txBody>
      </p:sp>
    </p:spTree>
    <p:extLst>
      <p:ext uri="{BB962C8B-B14F-4D97-AF65-F5344CB8AC3E}">
        <p14:creationId xmlns:p14="http://schemas.microsoft.com/office/powerpoint/2010/main" val="1788501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234" y="991892"/>
            <a:ext cx="11933695" cy="5970865"/>
          </a:xfrm>
          <a:prstGeom prst="rect">
            <a:avLst/>
          </a:prstGeom>
        </p:spPr>
        <p:txBody>
          <a:bodyPr wrap="square">
            <a:spAutoFit/>
          </a:bodyPr>
          <a:lstStyle/>
          <a:p>
            <a:pPr marL="285750" indent="-285750">
              <a:buFont typeface="Arial" pitchFamily="34" charset="0"/>
              <a:buChar char="•"/>
            </a:pPr>
            <a:r>
              <a:rPr lang="vi-VN" sz="2800" dirty="0"/>
              <a:t>Evropska komisija je predstavila Evropski zeleni dogovor, najambiciozniji paket mera koji bi trebalo da omogući evropskim građanima i preduzećima da imaju koristi od održive zelene tranzicije. </a:t>
            </a:r>
            <a:endParaRPr lang="sr-Latn-RS" sz="2800" dirty="0" smtClean="0"/>
          </a:p>
          <a:p>
            <a:pPr marL="285750" indent="-285750">
              <a:buFont typeface="Arial" pitchFamily="34" charset="0"/>
              <a:buChar char="•"/>
            </a:pPr>
            <a:r>
              <a:rPr lang="vi-VN" sz="2800" dirty="0" smtClean="0"/>
              <a:t>Mere </a:t>
            </a:r>
            <a:r>
              <a:rPr lang="vi-VN" sz="2800" dirty="0"/>
              <a:t>ovih ključnih politika kreću se od ambicioznog smanjenja emisija štetnih gasova, ulaganja u najsavremenija istraživanja i inovacije, do očuvanja prirodnog okruženja Evrope do investicija u zelene tehnologije, održiva rešenja i </a:t>
            </a:r>
            <a:r>
              <a:rPr lang="vi-VN" sz="2800" dirty="0" smtClean="0"/>
              <a:t>preduzeća</a:t>
            </a:r>
            <a:r>
              <a:rPr lang="vi-VN" sz="2800" dirty="0"/>
              <a:t>. </a:t>
            </a:r>
            <a:endParaRPr lang="sr-Latn-RS" sz="2800" dirty="0" smtClean="0"/>
          </a:p>
          <a:p>
            <a:pPr marL="285750" indent="-285750">
              <a:buFont typeface="Arial" pitchFamily="34" charset="0"/>
              <a:buChar char="•"/>
            </a:pPr>
            <a:r>
              <a:rPr lang="vi-VN" sz="2800" dirty="0" smtClean="0"/>
              <a:t>Evropski </a:t>
            </a:r>
            <a:r>
              <a:rPr lang="vi-VN" sz="2800" dirty="0"/>
              <a:t>zeleni dogovor (eng. „Green Deal“)  ima za cilj da podstakne efikasno korišćenje resursa prelaskom na čistu, kružnu ekonomiju i zaustavi klimatske promene, vrati gubitak biodiverziteta i smanji zagađenje. </a:t>
            </a:r>
            <a:endParaRPr lang="sr-Latn-RS" sz="2800" dirty="0" smtClean="0"/>
          </a:p>
          <a:p>
            <a:pPr marL="285750" indent="-285750">
              <a:buFont typeface="Arial" pitchFamily="34" charset="0"/>
              <a:buChar char="•"/>
            </a:pPr>
            <a:r>
              <a:rPr lang="vi-VN" sz="2800" dirty="0" smtClean="0"/>
              <a:t>Uključuje </a:t>
            </a:r>
            <a:r>
              <a:rPr lang="vi-VN" sz="2800" dirty="0"/>
              <a:t>potrebne investicije i dostupne finansijske alate i objašnjava kako osigurati pravednu i inkluzivnu tranziciju. Evropski zeleni dogovor pokriva sve sektore privrede, posebno transport, energetiku, poljoprivredu, građevinarstvo i industriju kao što su čelik, cement, IKT, tekstil i hemikalije.</a:t>
            </a:r>
          </a:p>
          <a:p>
            <a:endParaRPr lang="vi-VN" dirty="0"/>
          </a:p>
        </p:txBody>
      </p:sp>
      <p:sp>
        <p:nvSpPr>
          <p:cNvPr id="3" name="Rectangle 2"/>
          <p:cNvSpPr/>
          <p:nvPr/>
        </p:nvSpPr>
        <p:spPr>
          <a:xfrm>
            <a:off x="1356286" y="392646"/>
            <a:ext cx="9992864" cy="523220"/>
          </a:xfrm>
          <a:prstGeom prst="rect">
            <a:avLst/>
          </a:prstGeom>
        </p:spPr>
        <p:txBody>
          <a:bodyPr wrap="none">
            <a:spAutoFit/>
          </a:bodyPr>
          <a:lstStyle/>
          <a:p>
            <a:r>
              <a:rPr lang="en-US" sz="2800" b="1" dirty="0">
                <a:solidFill>
                  <a:schemeClr val="hlink"/>
                </a:solidFill>
                <a:effectLst>
                  <a:outerShdw blurRad="38100" dist="38100" dir="2700000" algn="tl">
                    <a:srgbClr val="000000"/>
                  </a:outerShdw>
                </a:effectLst>
                <a:latin typeface="+mj-lt"/>
                <a:ea typeface="+mj-ea"/>
                <a:cs typeface="+mj-cs"/>
              </a:rPr>
              <a:t>1. </a:t>
            </a:r>
            <a:r>
              <a:rPr lang="en-US" sz="2800" b="1" dirty="0" err="1">
                <a:solidFill>
                  <a:schemeClr val="hlink"/>
                </a:solidFill>
                <a:effectLst>
                  <a:outerShdw blurRad="38100" dist="38100" dir="2700000" algn="tl">
                    <a:srgbClr val="000000"/>
                  </a:outerShdw>
                </a:effectLst>
                <a:latin typeface="+mj-lt"/>
                <a:ea typeface="+mj-ea"/>
                <a:cs typeface="+mj-cs"/>
              </a:rPr>
              <a:t>Ekološka</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održivost</a:t>
            </a:r>
            <a:r>
              <a:rPr lang="en-US" sz="2800" b="1" dirty="0">
                <a:solidFill>
                  <a:schemeClr val="hlink"/>
                </a:solidFill>
                <a:effectLst>
                  <a:outerShdw blurRad="38100" dist="38100" dir="2700000" algn="tl">
                    <a:srgbClr val="000000"/>
                  </a:outerShdw>
                </a:effectLst>
                <a:latin typeface="+mj-lt"/>
                <a:ea typeface="+mj-ea"/>
                <a:cs typeface="+mj-cs"/>
              </a:rPr>
              <a:t> u </a:t>
            </a:r>
            <a:r>
              <a:rPr lang="en-US" sz="2800" b="1" dirty="0" err="1">
                <a:solidFill>
                  <a:schemeClr val="hlink"/>
                </a:solidFill>
                <a:effectLst>
                  <a:outerShdw blurRad="38100" dist="38100" dir="2700000" algn="tl">
                    <a:srgbClr val="000000"/>
                  </a:outerShdw>
                </a:effectLst>
                <a:latin typeface="+mj-lt"/>
                <a:ea typeface="+mj-ea"/>
                <a:cs typeface="+mj-cs"/>
              </a:rPr>
              <a:t>okviru</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zajedničke</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poljoprivredne</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politike</a:t>
            </a:r>
            <a:endParaRPr lang="en-US" sz="2800" b="1" dirty="0">
              <a:solidFill>
                <a:schemeClr val="hlink"/>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1570471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CC00"/>
                </a:solidFill>
              </a:rPr>
              <a:t>6.  </a:t>
            </a:r>
            <a:r>
              <a:rPr lang="en-US" sz="2800" dirty="0" err="1">
                <a:solidFill>
                  <a:srgbClr val="FFCC00"/>
                </a:solidFill>
              </a:rPr>
              <a:t>Finansiranje</a:t>
            </a:r>
            <a:r>
              <a:rPr lang="en-US" sz="2800" dirty="0">
                <a:solidFill>
                  <a:srgbClr val="FFCC00"/>
                </a:solidFill>
              </a:rPr>
              <a:t> </a:t>
            </a:r>
            <a:r>
              <a:rPr lang="en-US" sz="2800" dirty="0" err="1">
                <a:solidFill>
                  <a:srgbClr val="FFCC00"/>
                </a:solidFill>
              </a:rPr>
              <a:t>organske</a:t>
            </a:r>
            <a:r>
              <a:rPr lang="en-US" sz="2800" dirty="0">
                <a:solidFill>
                  <a:srgbClr val="FFCC00"/>
                </a:solidFill>
              </a:rPr>
              <a:t> </a:t>
            </a:r>
            <a:r>
              <a:rPr lang="en-US" sz="2800" dirty="0" err="1">
                <a:solidFill>
                  <a:srgbClr val="FFCC00"/>
                </a:solidFill>
              </a:rPr>
              <a:t>poljoprivrede</a:t>
            </a:r>
            <a:r>
              <a:rPr lang="en-US" sz="2800" dirty="0">
                <a:solidFill>
                  <a:srgbClr val="FFCC00"/>
                </a:solidFill>
              </a:rPr>
              <a:t> u </a:t>
            </a:r>
            <a:r>
              <a:rPr lang="en-US" sz="2800" dirty="0" err="1">
                <a:solidFill>
                  <a:srgbClr val="FFCC00"/>
                </a:solidFill>
              </a:rPr>
              <a:t>Republici</a:t>
            </a:r>
            <a:r>
              <a:rPr lang="en-US" sz="2800" dirty="0">
                <a:solidFill>
                  <a:srgbClr val="FFCC00"/>
                </a:solidFill>
              </a:rPr>
              <a:t> </a:t>
            </a:r>
            <a:r>
              <a:rPr lang="en-US" sz="2800" dirty="0" err="1">
                <a:solidFill>
                  <a:srgbClr val="FFCC00"/>
                </a:solidFill>
              </a:rPr>
              <a:t>Srbiji</a:t>
            </a:r>
            <a:r>
              <a:rPr lang="en-US" dirty="0">
                <a:solidFill>
                  <a:srgbClr val="E5E5FF"/>
                </a:solidFill>
              </a:rPr>
              <a:t/>
            </a:r>
            <a:br>
              <a:rPr lang="en-US" dirty="0">
                <a:solidFill>
                  <a:srgbClr val="E5E5FF"/>
                </a:solidFill>
              </a:rPr>
            </a:br>
            <a:endParaRPr lang="en-US" dirty="0"/>
          </a:p>
        </p:txBody>
      </p:sp>
      <p:sp>
        <p:nvSpPr>
          <p:cNvPr id="3" name="Content Placeholder 2"/>
          <p:cNvSpPr>
            <a:spLocks noGrp="1"/>
          </p:cNvSpPr>
          <p:nvPr>
            <p:ph idx="1"/>
          </p:nvPr>
        </p:nvSpPr>
        <p:spPr>
          <a:xfrm>
            <a:off x="547607" y="1019013"/>
            <a:ext cx="10972800" cy="4525963"/>
          </a:xfrm>
        </p:spPr>
        <p:txBody>
          <a:bodyPr/>
          <a:lstStyle/>
          <a:p>
            <a:r>
              <a:rPr lang="vi-VN" dirty="0"/>
              <a:t>Ministarstvo poljoprivrede, šumarstva i vodoprivrede je donelo Uredbu o raspodeli sredstava u poljoprivredi i ruralnom razvoju u 2018. godini („Službeni glasnik RS“, br. 18/18) kojom je opredelilo sredstva za podsticaje organskoj proizvodnji u iznosu od 110 miliona dinara (što je za 20 miliona dinara više u odnosu na 2017. godinu). </a:t>
            </a:r>
            <a:endParaRPr lang="sr-Latn-RS" dirty="0" smtClean="0"/>
          </a:p>
          <a:p>
            <a:r>
              <a:rPr lang="vi-VN" dirty="0" smtClean="0"/>
              <a:t>Uredbom </a:t>
            </a:r>
            <a:r>
              <a:rPr lang="vi-VN" dirty="0"/>
              <a:t>o raspodeli sredstava u poljoprivredi i ruralnom razvoju u 2018. godini je opredeljen iznos od 40 miliona dinara za organsku biljnu proizvodnju i iznos od 70 miliona dinara za organsku stočarsku proizvodnju. </a:t>
            </a:r>
            <a:endParaRPr lang="en-US" dirty="0"/>
          </a:p>
        </p:txBody>
      </p:sp>
    </p:spTree>
    <p:extLst>
      <p:ext uri="{BB962C8B-B14F-4D97-AF65-F5344CB8AC3E}">
        <p14:creationId xmlns:p14="http://schemas.microsoft.com/office/powerpoint/2010/main" val="214132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2833" y="612776"/>
            <a:ext cx="11353800" cy="600075"/>
          </a:xfrm>
        </p:spPr>
        <p:txBody>
          <a:bodyPr/>
          <a:lstStyle/>
          <a:p>
            <a:pPr eaLnBrk="1" hangingPunct="1"/>
            <a:r>
              <a:rPr lang="sr-Latn-RS" altLang="sr-Latn-RS" sz="2800" dirty="0">
                <a:solidFill>
                  <a:schemeClr val="hlink"/>
                </a:solidFill>
              </a:rPr>
              <a:t>7.  Analiza tržišta organskih proizvoda u Republici Srbiji </a:t>
            </a:r>
            <a:br>
              <a:rPr lang="sr-Latn-RS" altLang="sr-Latn-RS" sz="2800" dirty="0">
                <a:solidFill>
                  <a:schemeClr val="hlink"/>
                </a:solidFill>
              </a:rPr>
            </a:br>
            <a:r>
              <a:rPr lang="sr-Latn-RS" altLang="sr-Latn-RS" sz="2800" dirty="0">
                <a:solidFill>
                  <a:schemeClr val="hlink"/>
                </a:solidFill>
              </a:rPr>
              <a:t>Organska proizvodnja u Republici Srbiji</a:t>
            </a:r>
            <a:endParaRPr lang="en-US" altLang="sr-Latn-RS" sz="2800" dirty="0">
              <a:solidFill>
                <a:schemeClr val="hlink"/>
              </a:solidFill>
            </a:endParaRPr>
          </a:p>
        </p:txBody>
      </p:sp>
      <p:sp>
        <p:nvSpPr>
          <p:cNvPr id="18435" name="Rectangle 3"/>
          <p:cNvSpPr>
            <a:spLocks noGrp="1" noChangeArrowheads="1"/>
          </p:cNvSpPr>
          <p:nvPr>
            <p:ph idx="1"/>
          </p:nvPr>
        </p:nvSpPr>
        <p:spPr>
          <a:xfrm>
            <a:off x="5871060" y="1425575"/>
            <a:ext cx="6134100" cy="1654175"/>
          </a:xfrm>
        </p:spPr>
        <p:txBody>
          <a:bodyPr/>
          <a:lstStyle/>
          <a:p>
            <a:pPr eaLnBrk="1" hangingPunct="1"/>
            <a:r>
              <a:rPr lang="pt-BR" altLang="sr-Latn-RS" dirty="0" smtClean="0"/>
              <a:t>Izvoz</a:t>
            </a:r>
            <a:r>
              <a:rPr lang="sr-Latn-RS" altLang="sr-Latn-RS" dirty="0" smtClean="0"/>
              <a:t>: </a:t>
            </a:r>
            <a:r>
              <a:rPr lang="pt-BR" altLang="sr-Latn-RS" b="1" dirty="0" smtClean="0">
                <a:solidFill>
                  <a:srgbClr val="FF0000"/>
                </a:solidFill>
              </a:rPr>
              <a:t>20</a:t>
            </a:r>
            <a:r>
              <a:rPr lang="sr-Latn-RS" altLang="sr-Latn-RS" b="1" dirty="0" smtClean="0">
                <a:solidFill>
                  <a:srgbClr val="FF0000"/>
                </a:solidFill>
              </a:rPr>
              <a:t>20 </a:t>
            </a:r>
            <a:r>
              <a:rPr lang="pt-BR" altLang="sr-Latn-RS" b="1" dirty="0" smtClean="0">
                <a:solidFill>
                  <a:srgbClr val="FF0000"/>
                </a:solidFill>
              </a:rPr>
              <a:t>= </a:t>
            </a:r>
            <a:r>
              <a:rPr lang="sr-Latn-RS" altLang="sr-Latn-RS" b="1" dirty="0" smtClean="0">
                <a:solidFill>
                  <a:srgbClr val="FF0000"/>
                </a:solidFill>
              </a:rPr>
              <a:t>37 miliona </a:t>
            </a:r>
            <a:r>
              <a:rPr lang="pt-BR" altLang="sr-Latn-RS" b="1" dirty="0" smtClean="0">
                <a:solidFill>
                  <a:srgbClr val="FF0000"/>
                </a:solidFill>
              </a:rPr>
              <a:t>evra </a:t>
            </a:r>
          </a:p>
          <a:p>
            <a:pPr eaLnBrk="1" hangingPunct="1"/>
            <a:r>
              <a:rPr lang="pt-BR" altLang="sr-Latn-RS" dirty="0" smtClean="0"/>
              <a:t>2016 = 18.875.982,20 evra </a:t>
            </a:r>
            <a:endParaRPr lang="sr-Latn-RS" altLang="sr-Latn-RS" dirty="0" smtClean="0"/>
          </a:p>
          <a:p>
            <a:pPr eaLnBrk="1" hangingPunct="1"/>
            <a:r>
              <a:rPr lang="sr-Latn-RS" altLang="sr-Latn-RS" dirty="0" smtClean="0"/>
              <a:t>2012= 3.740.801 evra</a:t>
            </a:r>
            <a:endParaRPr lang="pt-BR" altLang="sr-Latn-RS" dirty="0" smtClean="0"/>
          </a:p>
          <a:p>
            <a:pPr eaLnBrk="1" hangingPunct="1"/>
            <a:r>
              <a:rPr lang="pt-BR" altLang="sr-Latn-RS" dirty="0" smtClean="0"/>
              <a:t>Nemačka</a:t>
            </a:r>
            <a:r>
              <a:rPr lang="sr-Latn-RS" altLang="sr-Latn-RS" dirty="0" smtClean="0"/>
              <a:t> Holandija, Italija i Francuska</a:t>
            </a:r>
          </a:p>
          <a:p>
            <a:pPr eaLnBrk="1" hangingPunct="1"/>
            <a:r>
              <a:rPr lang="en-US" altLang="sr-Latn-RS" dirty="0" err="1" smtClean="0"/>
              <a:t>najviše</a:t>
            </a:r>
            <a:r>
              <a:rPr lang="en-US" altLang="sr-Latn-RS" dirty="0" smtClean="0"/>
              <a:t> </a:t>
            </a:r>
            <a:r>
              <a:rPr lang="en-US" altLang="sr-Latn-RS" dirty="0" err="1" smtClean="0"/>
              <a:t>organskih</a:t>
            </a:r>
            <a:r>
              <a:rPr lang="en-US" altLang="sr-Latn-RS" dirty="0" smtClean="0"/>
              <a:t> </a:t>
            </a:r>
            <a:r>
              <a:rPr lang="en-US" altLang="sr-Latn-RS" dirty="0" err="1" smtClean="0"/>
              <a:t>proizvoda</a:t>
            </a:r>
            <a:r>
              <a:rPr lang="en-US" altLang="sr-Latn-RS" dirty="0" smtClean="0"/>
              <a:t> </a:t>
            </a:r>
            <a:r>
              <a:rPr lang="sr-Latn-RS" altLang="sr-Latn-RS" dirty="0" smtClean="0"/>
              <a:t>se </a:t>
            </a:r>
            <a:r>
              <a:rPr lang="en-US" altLang="sr-Latn-RS" dirty="0" err="1" smtClean="0"/>
              <a:t>izvozi</a:t>
            </a:r>
            <a:r>
              <a:rPr lang="en-US" altLang="sr-Latn-RS" dirty="0" smtClean="0"/>
              <a:t> u EU, </a:t>
            </a:r>
            <a:r>
              <a:rPr lang="en-US" altLang="sr-Latn-RS" dirty="0" err="1" smtClean="0"/>
              <a:t>više</a:t>
            </a:r>
            <a:r>
              <a:rPr lang="en-US" altLang="sr-Latn-RS" dirty="0" smtClean="0"/>
              <a:t> od 85 </a:t>
            </a:r>
            <a:r>
              <a:rPr lang="en-US" altLang="sr-Latn-RS" dirty="0" err="1" smtClean="0"/>
              <a:t>odsto</a:t>
            </a:r>
            <a:r>
              <a:rPr lang="en-US" altLang="sr-Latn-RS" dirty="0" smtClean="0"/>
              <a:t>, a </a:t>
            </a:r>
            <a:r>
              <a:rPr lang="en-US" altLang="sr-Latn-RS" dirty="0" err="1" smtClean="0"/>
              <a:t>sledi</a:t>
            </a:r>
            <a:r>
              <a:rPr lang="en-US" altLang="sr-Latn-RS" dirty="0" smtClean="0"/>
              <a:t> </a:t>
            </a:r>
            <a:r>
              <a:rPr lang="en-US" altLang="sr-Latn-RS" dirty="0" err="1" smtClean="0"/>
              <a:t>tržište</a:t>
            </a:r>
            <a:r>
              <a:rPr lang="en-US" altLang="sr-Latn-RS" dirty="0" smtClean="0"/>
              <a:t> SAD.</a:t>
            </a:r>
            <a:endParaRPr lang="sr-Latn-RS" altLang="sr-Latn-RS" dirty="0" smtClean="0"/>
          </a:p>
          <a:p>
            <a:pPr eaLnBrk="1" hangingPunct="1"/>
            <a:r>
              <a:rPr lang="sr-Latn-RS" altLang="sr-Latn-RS" dirty="0" smtClean="0"/>
              <a:t>Broj proizvođača 2019.god=6.500</a:t>
            </a:r>
            <a:endParaRPr lang="en-US" altLang="sr-Latn-RS" dirty="0" smtClean="0"/>
          </a:p>
        </p:txBody>
      </p:sp>
      <p:pic>
        <p:nvPicPr>
          <p:cNvPr id="1843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3700"/>
            <a:ext cx="59563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6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37095381"/>
              </p:ext>
            </p:extLst>
          </p:nvPr>
        </p:nvGraphicFramePr>
        <p:xfrm>
          <a:off x="480446" y="2371241"/>
          <a:ext cx="11455834" cy="4347274"/>
        </p:xfrm>
        <a:graphic>
          <a:graphicData uri="http://schemas.openxmlformats.org/drawingml/2006/table">
            <a:tbl>
              <a:tblPr firstRow="1" firstCol="1" lastRow="1" lastCol="1" bandRow="1" bandCol="1">
                <a:tableStyleId>{5C22544A-7EE6-4342-B048-85BDC9FD1C3A}</a:tableStyleId>
              </a:tblPr>
              <a:tblGrid>
                <a:gridCol w="2410498"/>
                <a:gridCol w="1192075"/>
                <a:gridCol w="1026204"/>
                <a:gridCol w="1026204"/>
                <a:gridCol w="1134987"/>
                <a:gridCol w="1327036"/>
                <a:gridCol w="1230288"/>
                <a:gridCol w="1026204"/>
                <a:gridCol w="1082338"/>
              </a:tblGrid>
              <a:tr h="833082">
                <a:tc>
                  <a:txBody>
                    <a:bodyPr/>
                    <a:lstStyle/>
                    <a:p>
                      <a:pPr>
                        <a:lnSpc>
                          <a:spcPct val="120000"/>
                        </a:lnSpc>
                        <a:spcAft>
                          <a:spcPts val="0"/>
                        </a:spcAft>
                      </a:pPr>
                      <a:r>
                        <a:rPr lang="sr-Latn-CS" sz="1600" dirty="0">
                          <a:effectLst/>
                        </a:rPr>
                        <a:t> </a:t>
                      </a:r>
                      <a:endParaRPr lang="en-US" sz="1600" dirty="0">
                        <a:effectLst/>
                        <a:latin typeface="Tms Rmn"/>
                        <a:ea typeface="Times New Roman"/>
                        <a:cs typeface="Times New Roman"/>
                      </a:endParaRPr>
                    </a:p>
                  </a:txBody>
                  <a:tcPr marL="82144" marR="82144" marT="0" marB="0"/>
                </a:tc>
                <a:tc>
                  <a:txBody>
                    <a:bodyPr/>
                    <a:lstStyle/>
                    <a:p>
                      <a:pPr algn="ctr">
                        <a:lnSpc>
                          <a:spcPct val="120000"/>
                        </a:lnSpc>
                        <a:spcAft>
                          <a:spcPts val="0"/>
                        </a:spcAft>
                      </a:pPr>
                      <a:r>
                        <a:rPr lang="sr-Latn-CS" sz="1600" dirty="0">
                          <a:effectLst/>
                        </a:rPr>
                        <a:t>2012</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2013</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2014</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2015</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2016</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2017</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2018</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2019</a:t>
                      </a:r>
                      <a:endParaRPr lang="en-US" sz="1600">
                        <a:effectLst/>
                        <a:latin typeface="Tms Rmn"/>
                        <a:ea typeface="Times New Roman"/>
                        <a:cs typeface="Times New Roman"/>
                      </a:endParaRPr>
                    </a:p>
                  </a:txBody>
                  <a:tcPr marL="82144" marR="82144" marT="0" marB="0" anchor="ctr"/>
                </a:tc>
              </a:tr>
              <a:tr h="1294230">
                <a:tc>
                  <a:txBody>
                    <a:bodyPr/>
                    <a:lstStyle/>
                    <a:p>
                      <a:pPr>
                        <a:lnSpc>
                          <a:spcPct val="120000"/>
                        </a:lnSpc>
                        <a:spcAft>
                          <a:spcPts val="0"/>
                        </a:spcAft>
                      </a:pPr>
                      <a:r>
                        <a:rPr lang="sr-Latn-CS" sz="1600">
                          <a:effectLst/>
                        </a:rPr>
                        <a:t>Površine* pod organskom proizvodnjom (ha)</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6.340</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8.228</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9.547</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15.298</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14.357,95</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13.423</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19.254</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21.265</a:t>
                      </a:r>
                      <a:endParaRPr lang="en-US" sz="1600" dirty="0">
                        <a:effectLst/>
                        <a:latin typeface="Tms Rmn"/>
                        <a:ea typeface="Times New Roman"/>
                        <a:cs typeface="Times New Roman"/>
                      </a:endParaRPr>
                    </a:p>
                  </a:txBody>
                  <a:tcPr marL="82144" marR="82144" marT="0" marB="0" anchor="ctr"/>
                </a:tc>
              </a:tr>
              <a:tr h="2219962">
                <a:tc>
                  <a:txBody>
                    <a:bodyPr/>
                    <a:lstStyle/>
                    <a:p>
                      <a:pPr>
                        <a:lnSpc>
                          <a:spcPct val="120000"/>
                        </a:lnSpc>
                        <a:spcAft>
                          <a:spcPts val="0"/>
                        </a:spcAft>
                      </a:pPr>
                      <a:r>
                        <a:rPr lang="sr-Latn-CS" sz="1600" dirty="0">
                          <a:effectLst/>
                        </a:rPr>
                        <a:t>Udeo površina pod organskom proizvodnjom u ukupno korišćenom poljoprivrednom zemljištu (%)</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0,18</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a:effectLst/>
                        </a:rPr>
                        <a:t>0,23</a:t>
                      </a:r>
                      <a:endParaRPr lang="en-US" sz="160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0,28</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0,44</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0,41</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0,38</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0,55</a:t>
                      </a:r>
                      <a:endParaRPr lang="en-US" sz="1600" dirty="0">
                        <a:effectLst/>
                        <a:latin typeface="Tms Rmn"/>
                        <a:ea typeface="Times New Roman"/>
                        <a:cs typeface="Times New Roman"/>
                      </a:endParaRPr>
                    </a:p>
                  </a:txBody>
                  <a:tcPr marL="82144" marR="82144" marT="0" marB="0" anchor="ctr"/>
                </a:tc>
                <a:tc>
                  <a:txBody>
                    <a:bodyPr/>
                    <a:lstStyle/>
                    <a:p>
                      <a:pPr algn="ctr">
                        <a:lnSpc>
                          <a:spcPct val="120000"/>
                        </a:lnSpc>
                        <a:spcAft>
                          <a:spcPts val="0"/>
                        </a:spcAft>
                      </a:pPr>
                      <a:r>
                        <a:rPr lang="sr-Latn-CS" sz="1600" dirty="0">
                          <a:effectLst/>
                        </a:rPr>
                        <a:t>0,61</a:t>
                      </a:r>
                      <a:endParaRPr lang="en-US" sz="1600" dirty="0">
                        <a:effectLst/>
                        <a:latin typeface="Tms Rmn"/>
                        <a:ea typeface="Times New Roman"/>
                        <a:cs typeface="Times New Roman"/>
                      </a:endParaRPr>
                    </a:p>
                  </a:txBody>
                  <a:tcPr marL="82144" marR="82144" marT="0" marB="0" anchor="ctr"/>
                </a:tc>
              </a:tr>
            </a:tbl>
          </a:graphicData>
        </a:graphic>
      </p:graphicFrame>
      <p:pic>
        <p:nvPicPr>
          <p:cNvPr id="1950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47" y="276528"/>
            <a:ext cx="11460997" cy="210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74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1614"/>
            <a:ext cx="10972800" cy="1143000"/>
          </a:xfrm>
        </p:spPr>
        <p:txBody>
          <a:bodyPr/>
          <a:lstStyle/>
          <a:p>
            <a:r>
              <a:rPr lang="en-US" sz="2800" dirty="0">
                <a:solidFill>
                  <a:srgbClr val="FFCC00"/>
                </a:solidFill>
              </a:rPr>
              <a:t>8.  </a:t>
            </a:r>
            <a:r>
              <a:rPr lang="en-US" sz="2800" dirty="0" err="1">
                <a:solidFill>
                  <a:srgbClr val="FFCC00"/>
                </a:solidFill>
              </a:rPr>
              <a:t>Stavovi</a:t>
            </a:r>
            <a:r>
              <a:rPr lang="en-US" sz="2800" dirty="0">
                <a:solidFill>
                  <a:srgbClr val="FFCC00"/>
                </a:solidFill>
              </a:rPr>
              <a:t> </a:t>
            </a:r>
            <a:r>
              <a:rPr lang="en-US" sz="2800" dirty="0" err="1">
                <a:solidFill>
                  <a:srgbClr val="FFCC00"/>
                </a:solidFill>
              </a:rPr>
              <a:t>potrošača</a:t>
            </a:r>
            <a:r>
              <a:rPr lang="en-US" sz="2800" dirty="0">
                <a:solidFill>
                  <a:srgbClr val="FFCC00"/>
                </a:solidFill>
              </a:rPr>
              <a:t> </a:t>
            </a:r>
            <a:r>
              <a:rPr lang="en-US" sz="2800" dirty="0" err="1">
                <a:solidFill>
                  <a:srgbClr val="FFCC00"/>
                </a:solidFill>
              </a:rPr>
              <a:t>prema</a:t>
            </a:r>
            <a:r>
              <a:rPr lang="en-US" sz="2800" dirty="0">
                <a:solidFill>
                  <a:srgbClr val="FFCC00"/>
                </a:solidFill>
              </a:rPr>
              <a:t> </a:t>
            </a:r>
            <a:r>
              <a:rPr lang="en-US" sz="2800" dirty="0" err="1">
                <a:solidFill>
                  <a:srgbClr val="FFCC00"/>
                </a:solidFill>
              </a:rPr>
              <a:t>organskim</a:t>
            </a:r>
            <a:r>
              <a:rPr lang="en-US" sz="2800" dirty="0">
                <a:solidFill>
                  <a:srgbClr val="FFCC00"/>
                </a:solidFill>
              </a:rPr>
              <a:t> </a:t>
            </a:r>
            <a:r>
              <a:rPr lang="en-US" sz="2800" dirty="0" err="1">
                <a:solidFill>
                  <a:srgbClr val="FFCC00"/>
                </a:solidFill>
              </a:rPr>
              <a:t>proizvodima</a:t>
            </a:r>
            <a:r>
              <a:rPr lang="en-US" sz="2800" dirty="0">
                <a:solidFill>
                  <a:srgbClr val="FFCC00"/>
                </a:solidFill>
              </a:rPr>
              <a:t> u EU i </a:t>
            </a:r>
            <a:r>
              <a:rPr lang="en-US" sz="2800" dirty="0" err="1">
                <a:solidFill>
                  <a:srgbClr val="FFCC00"/>
                </a:solidFill>
              </a:rPr>
              <a:t>Srbiji</a:t>
            </a:r>
            <a:r>
              <a:rPr lang="en-US" sz="2800" dirty="0">
                <a:solidFill>
                  <a:srgbClr val="FFCC00"/>
                </a:solidFill>
              </a:rPr>
              <a:t> </a:t>
            </a:r>
            <a:r>
              <a:rPr lang="en-US" dirty="0"/>
              <a:t/>
            </a:r>
            <a:br>
              <a:rPr lang="en-US" dirty="0"/>
            </a:br>
            <a:endParaRPr lang="en-US" dirty="0"/>
          </a:p>
        </p:txBody>
      </p:sp>
      <p:sp>
        <p:nvSpPr>
          <p:cNvPr id="3" name="Content Placeholder 2"/>
          <p:cNvSpPr>
            <a:spLocks noGrp="1"/>
          </p:cNvSpPr>
          <p:nvPr>
            <p:ph idx="1"/>
          </p:nvPr>
        </p:nvSpPr>
        <p:spPr>
          <a:xfrm>
            <a:off x="524359" y="1375474"/>
            <a:ext cx="11463579" cy="4525963"/>
          </a:xfrm>
        </p:spPr>
        <p:txBody>
          <a:bodyPr/>
          <a:lstStyle/>
          <a:p>
            <a:r>
              <a:rPr lang="en-US" dirty="0" err="1"/>
              <a:t>globalna</a:t>
            </a:r>
            <a:r>
              <a:rPr lang="en-US" dirty="0"/>
              <a:t> </a:t>
            </a:r>
            <a:r>
              <a:rPr lang="en-US" dirty="0" err="1"/>
              <a:t>prodaja</a:t>
            </a:r>
            <a:r>
              <a:rPr lang="en-US" dirty="0"/>
              <a:t> </a:t>
            </a:r>
            <a:r>
              <a:rPr lang="en-US" dirty="0" err="1"/>
              <a:t>organskih</a:t>
            </a:r>
            <a:r>
              <a:rPr lang="en-US" dirty="0"/>
              <a:t> </a:t>
            </a:r>
            <a:r>
              <a:rPr lang="en-US" dirty="0" err="1"/>
              <a:t>proizvoda</a:t>
            </a:r>
            <a:r>
              <a:rPr lang="en-US" dirty="0"/>
              <a:t> u </a:t>
            </a:r>
            <a:r>
              <a:rPr lang="en-US" dirty="0" err="1"/>
              <a:t>poslednjih</a:t>
            </a:r>
            <a:r>
              <a:rPr lang="en-US" dirty="0"/>
              <a:t> 15-20 </a:t>
            </a:r>
            <a:r>
              <a:rPr lang="en-US" dirty="0" err="1"/>
              <a:t>godina</a:t>
            </a:r>
            <a:r>
              <a:rPr lang="en-US" dirty="0"/>
              <a:t> je </a:t>
            </a:r>
            <a:r>
              <a:rPr lang="en-US" dirty="0" err="1"/>
              <a:t>imala</a:t>
            </a:r>
            <a:r>
              <a:rPr lang="en-US" dirty="0"/>
              <a:t> </a:t>
            </a:r>
            <a:r>
              <a:rPr lang="en-US" dirty="0" err="1"/>
              <a:t>rast</a:t>
            </a:r>
            <a:r>
              <a:rPr lang="en-US" dirty="0"/>
              <a:t>  od 356%  (IFOAM, 2017)</a:t>
            </a:r>
          </a:p>
          <a:p>
            <a:r>
              <a:rPr lang="en-US" dirty="0"/>
              <a:t> </a:t>
            </a:r>
            <a:r>
              <a:rPr lang="en-US" dirty="0" err="1"/>
              <a:t>površina</a:t>
            </a:r>
            <a:r>
              <a:rPr lang="en-US" dirty="0"/>
              <a:t> </a:t>
            </a:r>
            <a:r>
              <a:rPr lang="en-US" dirty="0" err="1"/>
              <a:t>zemljišta</a:t>
            </a:r>
            <a:r>
              <a:rPr lang="en-US" dirty="0"/>
              <a:t> pod </a:t>
            </a:r>
            <a:r>
              <a:rPr lang="en-US" dirty="0" err="1"/>
              <a:t>organskom</a:t>
            </a:r>
            <a:r>
              <a:rPr lang="en-US" dirty="0"/>
              <a:t> </a:t>
            </a:r>
            <a:r>
              <a:rPr lang="en-US" dirty="0" err="1"/>
              <a:t>proizvodnjom</a:t>
            </a:r>
            <a:r>
              <a:rPr lang="en-US" dirty="0"/>
              <a:t> od 2000 -2015 </a:t>
            </a:r>
            <a:r>
              <a:rPr lang="en-US" dirty="0" err="1"/>
              <a:t>povećana</a:t>
            </a:r>
            <a:r>
              <a:rPr lang="en-US" dirty="0"/>
              <a:t> </a:t>
            </a:r>
            <a:r>
              <a:rPr lang="en-US" dirty="0" err="1"/>
              <a:t>za</a:t>
            </a:r>
            <a:r>
              <a:rPr lang="en-US" dirty="0"/>
              <a:t> 240% (</a:t>
            </a:r>
            <a:r>
              <a:rPr lang="en-US" dirty="0" err="1"/>
              <a:t>sa</a:t>
            </a:r>
            <a:r>
              <a:rPr lang="en-US" dirty="0"/>
              <a:t> 14,9 </a:t>
            </a:r>
            <a:r>
              <a:rPr lang="en-US" dirty="0" err="1"/>
              <a:t>miliona</a:t>
            </a:r>
            <a:r>
              <a:rPr lang="en-US" dirty="0"/>
              <a:t> </a:t>
            </a:r>
            <a:r>
              <a:rPr lang="en-US" dirty="0" err="1"/>
              <a:t>hektara</a:t>
            </a:r>
            <a:r>
              <a:rPr lang="en-US" dirty="0"/>
              <a:t> </a:t>
            </a:r>
            <a:r>
              <a:rPr lang="en-US" dirty="0" err="1"/>
              <a:t>na</a:t>
            </a:r>
            <a:r>
              <a:rPr lang="en-US" dirty="0"/>
              <a:t> 50,9 </a:t>
            </a:r>
            <a:r>
              <a:rPr lang="en-US" dirty="0" err="1"/>
              <a:t>miliona</a:t>
            </a:r>
            <a:r>
              <a:rPr lang="en-US" dirty="0"/>
              <a:t> </a:t>
            </a:r>
            <a:r>
              <a:rPr lang="en-US" dirty="0" err="1"/>
              <a:t>hektara</a:t>
            </a:r>
            <a:r>
              <a:rPr lang="en-US" dirty="0"/>
              <a:t>)</a:t>
            </a:r>
          </a:p>
          <a:p>
            <a:r>
              <a:rPr lang="en-US" dirty="0"/>
              <a:t> </a:t>
            </a:r>
            <a:r>
              <a:rPr lang="en-US" dirty="0" err="1"/>
              <a:t>prodaja</a:t>
            </a:r>
            <a:r>
              <a:rPr lang="en-US" dirty="0"/>
              <a:t> </a:t>
            </a:r>
            <a:r>
              <a:rPr lang="en-US" dirty="0" err="1"/>
              <a:t>organskih</a:t>
            </a:r>
            <a:r>
              <a:rPr lang="en-US" dirty="0"/>
              <a:t> </a:t>
            </a:r>
            <a:r>
              <a:rPr lang="en-US" dirty="0" err="1"/>
              <a:t>prehrambenih</a:t>
            </a:r>
            <a:r>
              <a:rPr lang="en-US" dirty="0"/>
              <a:t> </a:t>
            </a:r>
            <a:r>
              <a:rPr lang="en-US" dirty="0" err="1"/>
              <a:t>proizvoda</a:t>
            </a:r>
            <a:r>
              <a:rPr lang="en-US" dirty="0"/>
              <a:t> = 81,6 </a:t>
            </a:r>
            <a:r>
              <a:rPr lang="en-US" dirty="0" err="1"/>
              <a:t>mlrd</a:t>
            </a:r>
            <a:r>
              <a:rPr lang="en-US" dirty="0"/>
              <a:t> </a:t>
            </a:r>
            <a:r>
              <a:rPr lang="en-US" dirty="0" err="1"/>
              <a:t>dolara</a:t>
            </a:r>
            <a:r>
              <a:rPr lang="en-US" dirty="0"/>
              <a:t> </a:t>
            </a:r>
          </a:p>
          <a:p>
            <a:r>
              <a:rPr lang="en-US" dirty="0"/>
              <a:t> </a:t>
            </a:r>
            <a:r>
              <a:rPr lang="en-US" dirty="0" err="1"/>
              <a:t>potražnja</a:t>
            </a:r>
            <a:r>
              <a:rPr lang="en-US" dirty="0"/>
              <a:t> </a:t>
            </a:r>
            <a:r>
              <a:rPr lang="en-US" dirty="0" err="1"/>
              <a:t>uveliko</a:t>
            </a:r>
            <a:r>
              <a:rPr lang="en-US" dirty="0"/>
              <a:t> </a:t>
            </a:r>
            <a:r>
              <a:rPr lang="en-US" dirty="0" err="1"/>
              <a:t>prevalilazi</a:t>
            </a:r>
            <a:r>
              <a:rPr lang="en-US" dirty="0"/>
              <a:t> </a:t>
            </a:r>
            <a:r>
              <a:rPr lang="en-US" dirty="0" err="1"/>
              <a:t>ponudu</a:t>
            </a:r>
            <a:r>
              <a:rPr lang="en-US" dirty="0"/>
              <a:t> </a:t>
            </a:r>
            <a:r>
              <a:rPr lang="en-US" dirty="0" err="1"/>
              <a:t>ovih</a:t>
            </a:r>
            <a:r>
              <a:rPr lang="en-US" dirty="0"/>
              <a:t> </a:t>
            </a:r>
            <a:r>
              <a:rPr lang="en-US" dirty="0" err="1"/>
              <a:t>proizvoda</a:t>
            </a:r>
            <a:endParaRPr lang="en-US" dirty="0"/>
          </a:p>
          <a:p>
            <a:r>
              <a:rPr lang="en-US" dirty="0"/>
              <a:t> </a:t>
            </a:r>
            <a:r>
              <a:rPr lang="en-US" dirty="0" err="1"/>
              <a:t>značajan</a:t>
            </a:r>
            <a:r>
              <a:rPr lang="en-US" dirty="0"/>
              <a:t> </a:t>
            </a:r>
            <a:r>
              <a:rPr lang="en-US" dirty="0" err="1"/>
              <a:t>rast</a:t>
            </a:r>
            <a:r>
              <a:rPr lang="en-US" dirty="0"/>
              <a:t> </a:t>
            </a:r>
            <a:r>
              <a:rPr lang="en-US" dirty="0" err="1"/>
              <a:t>čak</a:t>
            </a:r>
            <a:r>
              <a:rPr lang="en-US" dirty="0"/>
              <a:t> i u </a:t>
            </a:r>
            <a:r>
              <a:rPr lang="en-US" dirty="0" err="1"/>
              <a:t>periodu</a:t>
            </a:r>
            <a:r>
              <a:rPr lang="en-US" dirty="0"/>
              <a:t> </a:t>
            </a:r>
            <a:r>
              <a:rPr lang="en-US" dirty="0" err="1"/>
              <a:t>najnovije</a:t>
            </a:r>
            <a:r>
              <a:rPr lang="en-US" dirty="0"/>
              <a:t> </a:t>
            </a:r>
            <a:r>
              <a:rPr lang="en-US" dirty="0" err="1"/>
              <a:t>ekonomske</a:t>
            </a:r>
            <a:r>
              <a:rPr lang="en-US" dirty="0"/>
              <a:t> </a:t>
            </a:r>
            <a:r>
              <a:rPr lang="en-US" dirty="0" err="1"/>
              <a:t>krize</a:t>
            </a:r>
            <a:endParaRPr lang="en-US" dirty="0"/>
          </a:p>
          <a:p>
            <a:r>
              <a:rPr lang="en-US" dirty="0"/>
              <a:t> </a:t>
            </a:r>
            <a:r>
              <a:rPr lang="en-US" dirty="0" err="1"/>
              <a:t>poslednjih</a:t>
            </a:r>
            <a:r>
              <a:rPr lang="en-US" dirty="0"/>
              <a:t> </a:t>
            </a:r>
            <a:r>
              <a:rPr lang="en-US" dirty="0" err="1"/>
              <a:t>godina</a:t>
            </a:r>
            <a:r>
              <a:rPr lang="en-US" dirty="0"/>
              <a:t> i </a:t>
            </a:r>
            <a:r>
              <a:rPr lang="en-US" dirty="0" err="1"/>
              <a:t>na</a:t>
            </a:r>
            <a:r>
              <a:rPr lang="en-US" dirty="0"/>
              <a:t> </a:t>
            </a:r>
            <a:r>
              <a:rPr lang="en-US" dirty="0" err="1"/>
              <a:t>našem</a:t>
            </a:r>
            <a:r>
              <a:rPr lang="en-US" dirty="0"/>
              <a:t> </a:t>
            </a:r>
            <a:r>
              <a:rPr lang="en-US" dirty="0" err="1"/>
              <a:t>tržištu</a:t>
            </a:r>
            <a:r>
              <a:rPr lang="en-US" dirty="0"/>
              <a:t> </a:t>
            </a:r>
            <a:r>
              <a:rPr lang="en-US" dirty="0" err="1"/>
              <a:t>sve</a:t>
            </a:r>
            <a:r>
              <a:rPr lang="en-US" dirty="0"/>
              <a:t> </a:t>
            </a:r>
            <a:r>
              <a:rPr lang="en-US" dirty="0" err="1"/>
              <a:t>prisutniji</a:t>
            </a:r>
            <a:r>
              <a:rPr lang="en-US" dirty="0"/>
              <a:t> </a:t>
            </a:r>
            <a:r>
              <a:rPr lang="en-US" dirty="0" err="1"/>
              <a:t>pozitivniji</a:t>
            </a:r>
            <a:r>
              <a:rPr lang="en-US" dirty="0"/>
              <a:t> </a:t>
            </a:r>
            <a:r>
              <a:rPr lang="en-US" dirty="0" err="1"/>
              <a:t>stav</a:t>
            </a:r>
            <a:r>
              <a:rPr lang="en-US" dirty="0"/>
              <a:t> </a:t>
            </a:r>
            <a:r>
              <a:rPr lang="en-US" dirty="0" err="1"/>
              <a:t>potrošača</a:t>
            </a:r>
            <a:r>
              <a:rPr lang="en-US" dirty="0"/>
              <a:t> </a:t>
            </a:r>
            <a:r>
              <a:rPr lang="en-US" dirty="0" err="1"/>
              <a:t>prema</a:t>
            </a:r>
            <a:r>
              <a:rPr lang="en-US" dirty="0"/>
              <a:t> </a:t>
            </a:r>
            <a:r>
              <a:rPr lang="en-US" dirty="0" err="1"/>
              <a:t>organskim</a:t>
            </a:r>
            <a:r>
              <a:rPr lang="en-US" dirty="0"/>
              <a:t> </a:t>
            </a:r>
            <a:r>
              <a:rPr lang="en-US" dirty="0" err="1"/>
              <a:t>proizvodima</a:t>
            </a:r>
            <a:endParaRPr lang="en-US" dirty="0"/>
          </a:p>
          <a:p>
            <a:endParaRPr lang="en-US" dirty="0"/>
          </a:p>
        </p:txBody>
      </p:sp>
    </p:spTree>
    <p:extLst>
      <p:ext uri="{BB962C8B-B14F-4D97-AF65-F5344CB8AC3E}">
        <p14:creationId xmlns:p14="http://schemas.microsoft.com/office/powerpoint/2010/main" val="1027625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CC00"/>
                </a:solidFill>
              </a:rPr>
              <a:t>8.  </a:t>
            </a:r>
            <a:r>
              <a:rPr lang="en-US" sz="2800" dirty="0" err="1">
                <a:solidFill>
                  <a:srgbClr val="FFCC00"/>
                </a:solidFill>
              </a:rPr>
              <a:t>Stavovi</a:t>
            </a:r>
            <a:r>
              <a:rPr lang="en-US" sz="2800" dirty="0">
                <a:solidFill>
                  <a:srgbClr val="FFCC00"/>
                </a:solidFill>
              </a:rPr>
              <a:t> </a:t>
            </a:r>
            <a:r>
              <a:rPr lang="en-US" sz="2800" dirty="0" err="1">
                <a:solidFill>
                  <a:srgbClr val="FFCC00"/>
                </a:solidFill>
              </a:rPr>
              <a:t>potrošača</a:t>
            </a:r>
            <a:r>
              <a:rPr lang="en-US" sz="2800" dirty="0">
                <a:solidFill>
                  <a:srgbClr val="FFCC00"/>
                </a:solidFill>
              </a:rPr>
              <a:t> </a:t>
            </a:r>
            <a:r>
              <a:rPr lang="en-US" sz="2800" dirty="0" err="1">
                <a:solidFill>
                  <a:srgbClr val="FFCC00"/>
                </a:solidFill>
              </a:rPr>
              <a:t>prema</a:t>
            </a:r>
            <a:r>
              <a:rPr lang="en-US" sz="2800" dirty="0">
                <a:solidFill>
                  <a:srgbClr val="FFCC00"/>
                </a:solidFill>
              </a:rPr>
              <a:t> </a:t>
            </a:r>
            <a:r>
              <a:rPr lang="en-US" sz="2800" dirty="0" err="1">
                <a:solidFill>
                  <a:srgbClr val="FFCC00"/>
                </a:solidFill>
              </a:rPr>
              <a:t>organskim</a:t>
            </a:r>
            <a:r>
              <a:rPr lang="en-US" sz="2800" dirty="0">
                <a:solidFill>
                  <a:srgbClr val="FFCC00"/>
                </a:solidFill>
              </a:rPr>
              <a:t> </a:t>
            </a:r>
            <a:r>
              <a:rPr lang="en-US" sz="2800" dirty="0" err="1">
                <a:solidFill>
                  <a:srgbClr val="FFCC00"/>
                </a:solidFill>
              </a:rPr>
              <a:t>proizvodima</a:t>
            </a:r>
            <a:r>
              <a:rPr lang="en-US" sz="2800" dirty="0">
                <a:solidFill>
                  <a:srgbClr val="FFCC00"/>
                </a:solidFill>
              </a:rPr>
              <a:t> u EU i </a:t>
            </a:r>
            <a:r>
              <a:rPr lang="en-US" sz="2800" dirty="0" err="1">
                <a:solidFill>
                  <a:srgbClr val="FFCC00"/>
                </a:solidFill>
              </a:rPr>
              <a:t>Srbiji</a:t>
            </a:r>
            <a:endParaRPr lang="en-US" dirty="0"/>
          </a:p>
        </p:txBody>
      </p:sp>
      <p:sp>
        <p:nvSpPr>
          <p:cNvPr id="3" name="Content Placeholder 2"/>
          <p:cNvSpPr>
            <a:spLocks noGrp="1"/>
          </p:cNvSpPr>
          <p:nvPr>
            <p:ph idx="1"/>
          </p:nvPr>
        </p:nvSpPr>
        <p:spPr/>
        <p:txBody>
          <a:bodyPr/>
          <a:lstStyle/>
          <a:p>
            <a:r>
              <a:rPr lang="vi-VN" dirty="0"/>
              <a:t>Rani istraživački radovi na temu potrošnje organskih proizvoda pojavljuju se 1990. godine uporedo sa porastom zabrinutosti među potrošačima u odnosu na bezbednosti hrane i korišćenje ekološki zdravih proizvoda. </a:t>
            </a:r>
            <a:endParaRPr lang="sr-Latn-RS" dirty="0" smtClean="0"/>
          </a:p>
          <a:p>
            <a:r>
              <a:rPr lang="vi-VN" dirty="0" smtClean="0"/>
              <a:t>Prvi </a:t>
            </a:r>
            <a:r>
              <a:rPr lang="vi-VN" dirty="0"/>
              <a:t>istraživački radovi na ovu temu pojavljuju se u Sjedinjenim Američkim Državama (Jolly et al., 1989), potom i u Evropi, u Velikoj Britaniji (Hughes, 1995), Severnoj Irskoj (Davies et al., 1995), Irskoj (Roddy et al., 1996) i Norveškoj (Wandel i Bugge, 1997). Svi oni istražuju preferencije potrošača po pitanju konzumiranja organskih u odnosu na konvencionalne proizvode. </a:t>
            </a:r>
            <a:endParaRPr lang="sr-Latn-RS" dirty="0" smtClean="0"/>
          </a:p>
          <a:p>
            <a:endParaRPr lang="en-US" dirty="0"/>
          </a:p>
        </p:txBody>
      </p:sp>
    </p:spTree>
    <p:extLst>
      <p:ext uri="{BB962C8B-B14F-4D97-AF65-F5344CB8AC3E}">
        <p14:creationId xmlns:p14="http://schemas.microsoft.com/office/powerpoint/2010/main" val="1899281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CC00"/>
                </a:solidFill>
              </a:rPr>
              <a:t>8.  </a:t>
            </a:r>
            <a:r>
              <a:rPr lang="en-US" sz="2800" dirty="0" err="1">
                <a:solidFill>
                  <a:srgbClr val="FFCC00"/>
                </a:solidFill>
              </a:rPr>
              <a:t>Stavovi</a:t>
            </a:r>
            <a:r>
              <a:rPr lang="en-US" sz="2800" dirty="0">
                <a:solidFill>
                  <a:srgbClr val="FFCC00"/>
                </a:solidFill>
              </a:rPr>
              <a:t> </a:t>
            </a:r>
            <a:r>
              <a:rPr lang="en-US" sz="2800" dirty="0" err="1">
                <a:solidFill>
                  <a:srgbClr val="FFCC00"/>
                </a:solidFill>
              </a:rPr>
              <a:t>potrošača</a:t>
            </a:r>
            <a:r>
              <a:rPr lang="en-US" sz="2800" dirty="0">
                <a:solidFill>
                  <a:srgbClr val="FFCC00"/>
                </a:solidFill>
              </a:rPr>
              <a:t> </a:t>
            </a:r>
            <a:r>
              <a:rPr lang="en-US" sz="2800" dirty="0" err="1">
                <a:solidFill>
                  <a:srgbClr val="FFCC00"/>
                </a:solidFill>
              </a:rPr>
              <a:t>prema</a:t>
            </a:r>
            <a:r>
              <a:rPr lang="en-US" sz="2800" dirty="0">
                <a:solidFill>
                  <a:srgbClr val="FFCC00"/>
                </a:solidFill>
              </a:rPr>
              <a:t> </a:t>
            </a:r>
            <a:r>
              <a:rPr lang="en-US" sz="2800" dirty="0" err="1">
                <a:solidFill>
                  <a:srgbClr val="FFCC00"/>
                </a:solidFill>
              </a:rPr>
              <a:t>organskim</a:t>
            </a:r>
            <a:r>
              <a:rPr lang="en-US" sz="2800" dirty="0">
                <a:solidFill>
                  <a:srgbClr val="FFCC00"/>
                </a:solidFill>
              </a:rPr>
              <a:t> </a:t>
            </a:r>
            <a:r>
              <a:rPr lang="en-US" sz="2800" dirty="0" err="1">
                <a:solidFill>
                  <a:srgbClr val="FFCC00"/>
                </a:solidFill>
              </a:rPr>
              <a:t>proizvodima</a:t>
            </a:r>
            <a:r>
              <a:rPr lang="en-US" sz="2800" dirty="0">
                <a:solidFill>
                  <a:srgbClr val="FFCC00"/>
                </a:solidFill>
              </a:rPr>
              <a:t> u EU i </a:t>
            </a:r>
            <a:r>
              <a:rPr lang="en-US" sz="2800" dirty="0" err="1">
                <a:solidFill>
                  <a:srgbClr val="FFCC00"/>
                </a:solidFill>
              </a:rPr>
              <a:t>Srbiji</a:t>
            </a:r>
            <a:endParaRPr lang="en-US" dirty="0"/>
          </a:p>
        </p:txBody>
      </p:sp>
      <p:sp>
        <p:nvSpPr>
          <p:cNvPr id="3" name="Content Placeholder 2"/>
          <p:cNvSpPr>
            <a:spLocks noGrp="1"/>
          </p:cNvSpPr>
          <p:nvPr>
            <p:ph idx="1"/>
          </p:nvPr>
        </p:nvSpPr>
        <p:spPr>
          <a:xfrm>
            <a:off x="485614" y="1483962"/>
            <a:ext cx="11448082" cy="4525963"/>
          </a:xfrm>
        </p:spPr>
        <p:txBody>
          <a:bodyPr/>
          <a:lstStyle/>
          <a:p>
            <a:r>
              <a:rPr lang="vi-VN" dirty="0"/>
              <a:t>Međutim, potrošači koji su zabrinuti za životnu sredinu i oni koji zaista kupuju organsku hranu nisu nužno isti. </a:t>
            </a:r>
            <a:endParaRPr lang="sr-Latn-RS" dirty="0" smtClean="0"/>
          </a:p>
          <a:p>
            <a:r>
              <a:rPr lang="vi-VN" dirty="0" smtClean="0"/>
              <a:t>Rezultati </a:t>
            </a:r>
            <a:r>
              <a:rPr lang="vi-VN" dirty="0"/>
              <a:t>ovih radova ukazuju na činjenicu da su najvažniji razlozi za kupovinu organskih proizvoda: zdravlje (koje se nalazi na prvom mestu), bezbednost hrane, svežina, nutritivna svojstva, ekološki problemi, dobrobit životinja, kao i bolji ukus i izgled organskih prehrambenih proizvoda. </a:t>
            </a:r>
          </a:p>
        </p:txBody>
      </p:sp>
    </p:spTree>
    <p:extLst>
      <p:ext uri="{BB962C8B-B14F-4D97-AF65-F5344CB8AC3E}">
        <p14:creationId xmlns:p14="http://schemas.microsoft.com/office/powerpoint/2010/main" val="3834612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CC00"/>
                </a:solidFill>
              </a:rPr>
              <a:t>8.  </a:t>
            </a:r>
            <a:r>
              <a:rPr lang="en-US" sz="2800" dirty="0" err="1">
                <a:solidFill>
                  <a:srgbClr val="FFCC00"/>
                </a:solidFill>
              </a:rPr>
              <a:t>Stavovi</a:t>
            </a:r>
            <a:r>
              <a:rPr lang="en-US" sz="2800" dirty="0">
                <a:solidFill>
                  <a:srgbClr val="FFCC00"/>
                </a:solidFill>
              </a:rPr>
              <a:t> </a:t>
            </a:r>
            <a:r>
              <a:rPr lang="en-US" sz="2800" dirty="0" err="1">
                <a:solidFill>
                  <a:srgbClr val="FFCC00"/>
                </a:solidFill>
              </a:rPr>
              <a:t>potrošača</a:t>
            </a:r>
            <a:r>
              <a:rPr lang="en-US" sz="2800" dirty="0">
                <a:solidFill>
                  <a:srgbClr val="FFCC00"/>
                </a:solidFill>
              </a:rPr>
              <a:t> </a:t>
            </a:r>
            <a:r>
              <a:rPr lang="en-US" sz="2800" dirty="0" err="1">
                <a:solidFill>
                  <a:srgbClr val="FFCC00"/>
                </a:solidFill>
              </a:rPr>
              <a:t>prema</a:t>
            </a:r>
            <a:r>
              <a:rPr lang="en-US" sz="2800" dirty="0">
                <a:solidFill>
                  <a:srgbClr val="FFCC00"/>
                </a:solidFill>
              </a:rPr>
              <a:t> </a:t>
            </a:r>
            <a:r>
              <a:rPr lang="en-US" sz="2800" dirty="0" err="1">
                <a:solidFill>
                  <a:srgbClr val="FFCC00"/>
                </a:solidFill>
              </a:rPr>
              <a:t>organskim</a:t>
            </a:r>
            <a:r>
              <a:rPr lang="en-US" sz="2800" dirty="0">
                <a:solidFill>
                  <a:srgbClr val="FFCC00"/>
                </a:solidFill>
              </a:rPr>
              <a:t> </a:t>
            </a:r>
            <a:r>
              <a:rPr lang="en-US" sz="2800" dirty="0" err="1">
                <a:solidFill>
                  <a:srgbClr val="FFCC00"/>
                </a:solidFill>
              </a:rPr>
              <a:t>proizvodima</a:t>
            </a:r>
            <a:r>
              <a:rPr lang="en-US" sz="2800" dirty="0">
                <a:solidFill>
                  <a:srgbClr val="FFCC00"/>
                </a:solidFill>
              </a:rPr>
              <a:t> u EU i </a:t>
            </a:r>
            <a:r>
              <a:rPr lang="en-US" sz="2800" dirty="0" err="1">
                <a:solidFill>
                  <a:srgbClr val="FFCC00"/>
                </a:solidFill>
              </a:rPr>
              <a:t>Srbiji</a:t>
            </a:r>
            <a:endParaRPr lang="en-US" dirty="0"/>
          </a:p>
        </p:txBody>
      </p:sp>
      <p:sp>
        <p:nvSpPr>
          <p:cNvPr id="3" name="Content Placeholder 2"/>
          <p:cNvSpPr>
            <a:spLocks noGrp="1"/>
          </p:cNvSpPr>
          <p:nvPr>
            <p:ph idx="1"/>
          </p:nvPr>
        </p:nvSpPr>
        <p:spPr>
          <a:xfrm>
            <a:off x="609598" y="1228240"/>
            <a:ext cx="11339593" cy="4525963"/>
          </a:xfrm>
        </p:spPr>
        <p:txBody>
          <a:bodyPr/>
          <a:lstStyle/>
          <a:p>
            <a:r>
              <a:rPr lang="vi-VN" dirty="0"/>
              <a:t>Objedinjeni rezultati istraživanja potrošača o organski proizvedenim prehrambenim namirnicama u </a:t>
            </a:r>
            <a:r>
              <a:rPr lang="vi-VN" dirty="0" smtClean="0"/>
              <a:t>SAD, </a:t>
            </a:r>
            <a:r>
              <a:rPr lang="vi-VN" dirty="0"/>
              <a:t>Kanadi, Velikoj Britaniji, Nemačkoj, Danskoj i Švedskoj potvrđuju sledeće potrošačke stavove (Roddy et al., 1996):</a:t>
            </a:r>
          </a:p>
          <a:p>
            <a:r>
              <a:rPr lang="vi-VN" dirty="0" smtClean="0"/>
              <a:t>organska </a:t>
            </a:r>
            <a:r>
              <a:rPr lang="vi-VN" dirty="0"/>
              <a:t>hrana je zdravija i ima više nutritivnih svojstava od konvencionalno proizvedene hrane;</a:t>
            </a:r>
          </a:p>
          <a:p>
            <a:r>
              <a:rPr lang="vi-VN" dirty="0" smtClean="0"/>
              <a:t>organska </a:t>
            </a:r>
            <a:r>
              <a:rPr lang="vi-VN" dirty="0"/>
              <a:t>hrana ne sadrži hemikalije (niti ostatke hemikalija);</a:t>
            </a:r>
          </a:p>
          <a:p>
            <a:r>
              <a:rPr lang="vi-VN" dirty="0" smtClean="0"/>
              <a:t>organska </a:t>
            </a:r>
            <a:r>
              <a:rPr lang="vi-VN" dirty="0"/>
              <a:t>poljoprivreda je bolja za životnu sredinu; </a:t>
            </a:r>
          </a:p>
          <a:p>
            <a:r>
              <a:rPr lang="vi-VN" dirty="0" smtClean="0"/>
              <a:t>organska </a:t>
            </a:r>
            <a:r>
              <a:rPr lang="vi-VN" dirty="0"/>
              <a:t>hrana ima bolji ukus od konvencionalno proizvedene hrane.</a:t>
            </a:r>
          </a:p>
          <a:p>
            <a:endParaRPr lang="en-US" dirty="0"/>
          </a:p>
        </p:txBody>
      </p:sp>
    </p:spTree>
    <p:extLst>
      <p:ext uri="{BB962C8B-B14F-4D97-AF65-F5344CB8AC3E}">
        <p14:creationId xmlns:p14="http://schemas.microsoft.com/office/powerpoint/2010/main" val="3503936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53" y="150652"/>
            <a:ext cx="10972800" cy="1143000"/>
          </a:xfrm>
        </p:spPr>
        <p:txBody>
          <a:bodyPr/>
          <a:lstStyle/>
          <a:p>
            <a:r>
              <a:rPr lang="en-US" sz="2800" dirty="0">
                <a:solidFill>
                  <a:srgbClr val="FFCC00"/>
                </a:solidFill>
              </a:rPr>
              <a:t>8.  </a:t>
            </a:r>
            <a:r>
              <a:rPr lang="en-US" sz="2800" dirty="0" err="1">
                <a:solidFill>
                  <a:srgbClr val="FFCC00"/>
                </a:solidFill>
              </a:rPr>
              <a:t>Stavovi</a:t>
            </a:r>
            <a:r>
              <a:rPr lang="en-US" sz="2800" dirty="0">
                <a:solidFill>
                  <a:srgbClr val="FFCC00"/>
                </a:solidFill>
              </a:rPr>
              <a:t> </a:t>
            </a:r>
            <a:r>
              <a:rPr lang="en-US" sz="2800" dirty="0" err="1">
                <a:solidFill>
                  <a:srgbClr val="FFCC00"/>
                </a:solidFill>
              </a:rPr>
              <a:t>potrošača</a:t>
            </a:r>
            <a:r>
              <a:rPr lang="en-US" sz="2800" dirty="0">
                <a:solidFill>
                  <a:srgbClr val="FFCC00"/>
                </a:solidFill>
              </a:rPr>
              <a:t> </a:t>
            </a:r>
            <a:r>
              <a:rPr lang="en-US" sz="2800" dirty="0" err="1">
                <a:solidFill>
                  <a:srgbClr val="FFCC00"/>
                </a:solidFill>
              </a:rPr>
              <a:t>prema</a:t>
            </a:r>
            <a:r>
              <a:rPr lang="en-US" sz="2800" dirty="0">
                <a:solidFill>
                  <a:srgbClr val="FFCC00"/>
                </a:solidFill>
              </a:rPr>
              <a:t> </a:t>
            </a:r>
            <a:r>
              <a:rPr lang="en-US" sz="2800" dirty="0" err="1">
                <a:solidFill>
                  <a:srgbClr val="FFCC00"/>
                </a:solidFill>
              </a:rPr>
              <a:t>organskim</a:t>
            </a:r>
            <a:r>
              <a:rPr lang="en-US" sz="2800" dirty="0">
                <a:solidFill>
                  <a:srgbClr val="FFCC00"/>
                </a:solidFill>
              </a:rPr>
              <a:t> </a:t>
            </a:r>
            <a:r>
              <a:rPr lang="en-US" sz="2800" dirty="0" err="1">
                <a:solidFill>
                  <a:srgbClr val="FFCC00"/>
                </a:solidFill>
              </a:rPr>
              <a:t>proizvodima</a:t>
            </a:r>
            <a:r>
              <a:rPr lang="en-US" sz="2800" dirty="0">
                <a:solidFill>
                  <a:srgbClr val="FFCC00"/>
                </a:solidFill>
              </a:rPr>
              <a:t> u EU i </a:t>
            </a:r>
            <a:r>
              <a:rPr lang="en-US" sz="2800" dirty="0" err="1">
                <a:solidFill>
                  <a:srgbClr val="FFCC00"/>
                </a:solidFill>
              </a:rPr>
              <a:t>Srbiji</a:t>
            </a:r>
            <a:endParaRPr lang="en-US" dirty="0"/>
          </a:p>
        </p:txBody>
      </p:sp>
      <p:sp>
        <p:nvSpPr>
          <p:cNvPr id="3" name="Content Placeholder 2"/>
          <p:cNvSpPr>
            <a:spLocks noGrp="1"/>
          </p:cNvSpPr>
          <p:nvPr>
            <p:ph idx="1"/>
          </p:nvPr>
        </p:nvSpPr>
        <p:spPr>
          <a:xfrm>
            <a:off x="470114" y="1104254"/>
            <a:ext cx="11659893" cy="4506133"/>
          </a:xfrm>
        </p:spPr>
        <p:txBody>
          <a:bodyPr/>
          <a:lstStyle/>
          <a:p>
            <a:r>
              <a:rPr lang="en-US" dirty="0" err="1" smtClean="0"/>
              <a:t>najveći</a:t>
            </a:r>
            <a:r>
              <a:rPr lang="en-US" dirty="0" smtClean="0"/>
              <a:t> </a:t>
            </a:r>
            <a:r>
              <a:rPr lang="en-US" dirty="0" err="1"/>
              <a:t>broj</a:t>
            </a:r>
            <a:r>
              <a:rPr lang="en-US" dirty="0"/>
              <a:t> </a:t>
            </a:r>
            <a:r>
              <a:rPr lang="en-US" dirty="0" err="1"/>
              <a:t>ispitanika</a:t>
            </a:r>
            <a:r>
              <a:rPr lang="en-US" dirty="0"/>
              <a:t> </a:t>
            </a:r>
            <a:r>
              <a:rPr lang="en-US" dirty="0" err="1"/>
              <a:t>organske</a:t>
            </a:r>
            <a:r>
              <a:rPr lang="en-US" dirty="0"/>
              <a:t> </a:t>
            </a:r>
            <a:r>
              <a:rPr lang="en-US" dirty="0" err="1"/>
              <a:t>proizvode</a:t>
            </a:r>
            <a:r>
              <a:rPr lang="en-US" dirty="0"/>
              <a:t> </a:t>
            </a:r>
            <a:r>
              <a:rPr lang="en-US" dirty="0" err="1"/>
              <a:t>kupuje</a:t>
            </a:r>
            <a:r>
              <a:rPr lang="en-US" dirty="0"/>
              <a:t> </a:t>
            </a:r>
            <a:r>
              <a:rPr lang="en-US" dirty="0" err="1"/>
              <a:t>za</a:t>
            </a:r>
            <a:r>
              <a:rPr lang="en-US" dirty="0"/>
              <a:t> </a:t>
            </a:r>
            <a:r>
              <a:rPr lang="en-US" dirty="0" err="1"/>
              <a:t>celu</a:t>
            </a:r>
            <a:r>
              <a:rPr lang="en-US" dirty="0"/>
              <a:t> </a:t>
            </a:r>
            <a:r>
              <a:rPr lang="en-US" dirty="0" err="1"/>
              <a:t>porodicu</a:t>
            </a:r>
            <a:r>
              <a:rPr lang="en-US" dirty="0"/>
              <a:t>, </a:t>
            </a:r>
            <a:r>
              <a:rPr lang="en-US" dirty="0" err="1"/>
              <a:t>pretežno</a:t>
            </a:r>
            <a:r>
              <a:rPr lang="en-US" dirty="0"/>
              <a:t> </a:t>
            </a:r>
            <a:r>
              <a:rPr lang="en-US" dirty="0" err="1"/>
              <a:t>sveže</a:t>
            </a:r>
            <a:r>
              <a:rPr lang="en-US" dirty="0"/>
              <a:t> </a:t>
            </a:r>
            <a:r>
              <a:rPr lang="en-US" dirty="0" err="1"/>
              <a:t>organsko</a:t>
            </a:r>
            <a:r>
              <a:rPr lang="en-US" dirty="0"/>
              <a:t> </a:t>
            </a:r>
            <a:r>
              <a:rPr lang="en-US" dirty="0" err="1"/>
              <a:t>povrće</a:t>
            </a:r>
            <a:r>
              <a:rPr lang="en-US" dirty="0"/>
              <a:t> , u </a:t>
            </a:r>
            <a:r>
              <a:rPr lang="en-US" dirty="0" err="1"/>
              <a:t>većim</a:t>
            </a:r>
            <a:r>
              <a:rPr lang="en-US" dirty="0"/>
              <a:t> </a:t>
            </a:r>
            <a:r>
              <a:rPr lang="en-US" dirty="0" err="1"/>
              <a:t>supermarketima</a:t>
            </a:r>
            <a:r>
              <a:rPr lang="en-US" dirty="0"/>
              <a:t> </a:t>
            </a:r>
            <a:r>
              <a:rPr lang="en-US" dirty="0" err="1" smtClean="0"/>
              <a:t>nekoliko</a:t>
            </a:r>
            <a:r>
              <a:rPr lang="en-US" dirty="0" smtClean="0"/>
              <a:t> </a:t>
            </a:r>
            <a:r>
              <a:rPr lang="en-US" dirty="0" err="1"/>
              <a:t>puta</a:t>
            </a:r>
            <a:r>
              <a:rPr lang="en-US" dirty="0"/>
              <a:t> u </a:t>
            </a:r>
            <a:r>
              <a:rPr lang="en-US" dirty="0" err="1"/>
              <a:t>toku</a:t>
            </a:r>
            <a:r>
              <a:rPr lang="en-US" dirty="0"/>
              <a:t> </a:t>
            </a:r>
            <a:r>
              <a:rPr lang="en-US" dirty="0" err="1"/>
              <a:t>meseca</a:t>
            </a:r>
            <a:endParaRPr lang="en-US" dirty="0"/>
          </a:p>
          <a:p>
            <a:r>
              <a:rPr lang="en-US" dirty="0" err="1"/>
              <a:t>potrošači</a:t>
            </a:r>
            <a:r>
              <a:rPr lang="en-US" dirty="0"/>
              <a:t> </a:t>
            </a:r>
            <a:r>
              <a:rPr lang="en-US" dirty="0" err="1"/>
              <a:t>koji</a:t>
            </a:r>
            <a:r>
              <a:rPr lang="en-US" dirty="0"/>
              <a:t> </a:t>
            </a:r>
            <a:r>
              <a:rPr lang="en-US" dirty="0" err="1"/>
              <a:t>preferiraju</a:t>
            </a:r>
            <a:r>
              <a:rPr lang="en-US" dirty="0"/>
              <a:t> </a:t>
            </a:r>
            <a:r>
              <a:rPr lang="en-US" dirty="0" err="1"/>
              <a:t>organske</a:t>
            </a:r>
            <a:r>
              <a:rPr lang="en-US" dirty="0"/>
              <a:t> </a:t>
            </a:r>
            <a:r>
              <a:rPr lang="en-US" dirty="0" err="1"/>
              <a:t>proizvode</a:t>
            </a:r>
            <a:r>
              <a:rPr lang="en-US" dirty="0"/>
              <a:t> se </a:t>
            </a:r>
            <a:r>
              <a:rPr lang="en-US" dirty="0" err="1"/>
              <a:t>izjašnjavaju</a:t>
            </a:r>
            <a:r>
              <a:rPr lang="en-US" dirty="0"/>
              <a:t> da </a:t>
            </a:r>
            <a:r>
              <a:rPr lang="en-US" dirty="0" err="1" smtClean="0"/>
              <a:t>samostalno</a:t>
            </a:r>
            <a:r>
              <a:rPr lang="en-US" dirty="0" smtClean="0"/>
              <a:t> </a:t>
            </a:r>
            <a:r>
              <a:rPr lang="en-US" dirty="0" err="1"/>
              <a:t>donose</a:t>
            </a:r>
            <a:r>
              <a:rPr lang="en-US" dirty="0"/>
              <a:t> </a:t>
            </a:r>
            <a:r>
              <a:rPr lang="en-US" dirty="0" err="1"/>
              <a:t>odluku</a:t>
            </a:r>
            <a:r>
              <a:rPr lang="en-US" dirty="0"/>
              <a:t> o </a:t>
            </a:r>
            <a:r>
              <a:rPr lang="en-US" dirty="0" err="1"/>
              <a:t>kupovini</a:t>
            </a:r>
            <a:endParaRPr lang="en-US" dirty="0"/>
          </a:p>
          <a:p>
            <a:r>
              <a:rPr lang="en-US" dirty="0" err="1"/>
              <a:t>kupuju</a:t>
            </a:r>
            <a:r>
              <a:rPr lang="en-US" dirty="0"/>
              <a:t> </a:t>
            </a:r>
            <a:r>
              <a:rPr lang="en-US" dirty="0" err="1"/>
              <a:t>ih</a:t>
            </a:r>
            <a:r>
              <a:rPr lang="en-US" dirty="0"/>
              <a:t> </a:t>
            </a:r>
            <a:r>
              <a:rPr lang="en-US" dirty="0" err="1"/>
              <a:t>jer</a:t>
            </a:r>
            <a:r>
              <a:rPr lang="en-US" dirty="0"/>
              <a:t> </a:t>
            </a:r>
            <a:r>
              <a:rPr lang="en-US" dirty="0" err="1"/>
              <a:t>imaju</a:t>
            </a:r>
            <a:r>
              <a:rPr lang="en-US" dirty="0"/>
              <a:t> </a:t>
            </a:r>
            <a:r>
              <a:rPr lang="en-US" dirty="0" err="1"/>
              <a:t>manje</a:t>
            </a:r>
            <a:r>
              <a:rPr lang="en-US" dirty="0"/>
              <a:t> „</a:t>
            </a:r>
            <a:r>
              <a:rPr lang="en-US" dirty="0" err="1"/>
              <a:t>hemije</a:t>
            </a:r>
            <a:r>
              <a:rPr lang="en-US" dirty="0"/>
              <a:t>“ a </a:t>
            </a:r>
            <a:r>
              <a:rPr lang="en-US" dirty="0" err="1"/>
              <a:t>razlog</a:t>
            </a:r>
            <a:r>
              <a:rPr lang="en-US" dirty="0"/>
              <a:t> </a:t>
            </a:r>
            <a:r>
              <a:rPr lang="en-US" dirty="0" err="1"/>
              <a:t>nekupovine</a:t>
            </a:r>
            <a:r>
              <a:rPr lang="en-US" dirty="0"/>
              <a:t> je </a:t>
            </a:r>
            <a:r>
              <a:rPr lang="en-US" dirty="0" err="1"/>
              <a:t>previsoka</a:t>
            </a:r>
            <a:r>
              <a:rPr lang="en-US" dirty="0"/>
              <a:t> </a:t>
            </a:r>
            <a:r>
              <a:rPr lang="en-US" dirty="0" err="1"/>
              <a:t>cena</a:t>
            </a:r>
            <a:r>
              <a:rPr lang="en-US" dirty="0"/>
              <a:t> </a:t>
            </a:r>
            <a:r>
              <a:rPr lang="sr-Latn-RS" dirty="0" smtClean="0"/>
              <a:t>(Vapa Tankosić et al., 2018</a:t>
            </a:r>
            <a:r>
              <a:rPr lang="sr-Latn-RS" dirty="0"/>
              <a:t>, Vapa Tankosić et al</a:t>
            </a:r>
            <a:r>
              <a:rPr lang="sr-Latn-RS" dirty="0" smtClean="0"/>
              <a:t>., </a:t>
            </a:r>
            <a:r>
              <a:rPr lang="sr-Latn-RS" dirty="0" smtClean="0"/>
              <a:t>2022)</a:t>
            </a:r>
          </a:p>
          <a:p>
            <a:r>
              <a:rPr lang="vi-VN" dirty="0" smtClean="0"/>
              <a:t>poverenj</a:t>
            </a:r>
            <a:r>
              <a:rPr lang="sr-Latn-RS" dirty="0"/>
              <a:t>e</a:t>
            </a:r>
            <a:r>
              <a:rPr lang="vi-VN" dirty="0" smtClean="0"/>
              <a:t> </a:t>
            </a:r>
            <a:r>
              <a:rPr lang="vi-VN" dirty="0"/>
              <a:t>u domaću i inostranu organsku oznaku proizvođača</a:t>
            </a:r>
          </a:p>
          <a:p>
            <a:r>
              <a:rPr lang="vi-VN" dirty="0"/>
              <a:t>stepen informisanosti o organskim standardima i sertifikaciji, principu sledljivosti „od organske njive do trpeze“</a:t>
            </a:r>
          </a:p>
          <a:p>
            <a:endParaRPr lang="en-US" dirty="0"/>
          </a:p>
          <a:p>
            <a:pPr marL="0" indent="0">
              <a:buNone/>
            </a:pPr>
            <a:endParaRPr lang="en-US" dirty="0"/>
          </a:p>
        </p:txBody>
      </p:sp>
    </p:spTree>
    <p:extLst>
      <p:ext uri="{BB962C8B-B14F-4D97-AF65-F5344CB8AC3E}">
        <p14:creationId xmlns:p14="http://schemas.microsoft.com/office/powerpoint/2010/main" val="625050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685" y="1263112"/>
            <a:ext cx="10985715" cy="4863051"/>
          </a:xfrm>
        </p:spPr>
        <p:txBody>
          <a:bodyPr/>
          <a:lstStyle/>
          <a:p>
            <a:pPr marL="0" indent="0" algn="ctr">
              <a:buNone/>
            </a:pPr>
            <a:r>
              <a:rPr lang="sr-Latn-RS" sz="4800" b="1" dirty="0" smtClean="0"/>
              <a:t>HVALA NA PAŽNJI</a:t>
            </a:r>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endParaRPr lang="sr-Latn-RS" sz="1400" b="1" dirty="0"/>
          </a:p>
          <a:p>
            <a:pPr marL="0" indent="0" algn="ctr">
              <a:buNone/>
            </a:pPr>
            <a:endParaRPr lang="sr-Latn-RS" sz="1400" b="1" dirty="0" smtClean="0"/>
          </a:p>
          <a:p>
            <a:pPr marL="0" indent="0" algn="ctr">
              <a:buNone/>
            </a:pPr>
            <a:r>
              <a:rPr lang="en-US" sz="1400" b="1" dirty="0" smtClean="0"/>
              <a:t>DISCLAIMER </a:t>
            </a:r>
            <a:endParaRPr lang="en-US" sz="1400" b="1" dirty="0"/>
          </a:p>
          <a:p>
            <a:pPr marL="0" indent="0" algn="ctr">
              <a:buNone/>
            </a:pPr>
            <a:r>
              <a:rPr lang="en-US" sz="1400" b="1" dirty="0"/>
              <a:t>Funded by the European Union. Views and opinions expressed are however those of the author(s) only and do not necessarily reflect those of the European Union or the European Education and Culture Executive Agency (EACEA). Neither the European Union nor the granting authority can be held responsible for them.</a:t>
            </a:r>
          </a:p>
          <a:p>
            <a:pPr marL="0" indent="0" algn="ctr">
              <a:buNone/>
            </a:pPr>
            <a:endParaRPr lang="en-US" sz="1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288" y="2403153"/>
            <a:ext cx="20002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705" y="203953"/>
            <a:ext cx="1195388"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314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56" y="1180370"/>
            <a:ext cx="11329261" cy="5693866"/>
          </a:xfrm>
          <a:prstGeom prst="rect">
            <a:avLst/>
          </a:prstGeom>
        </p:spPr>
        <p:txBody>
          <a:bodyPr wrap="square">
            <a:spAutoFit/>
          </a:bodyPr>
          <a:lstStyle/>
          <a:p>
            <a:pPr marL="285750" indent="-285750">
              <a:buFont typeface="Arial" pitchFamily="34" charset="0"/>
              <a:buChar char="•"/>
            </a:pPr>
            <a:r>
              <a:rPr lang="vi-VN" sz="2800" dirty="0"/>
              <a:t>U novoj ZPP posebna pažnja posvećuje se organskoj </a:t>
            </a:r>
            <a:r>
              <a:rPr lang="vi-VN" sz="2800" dirty="0" smtClean="0"/>
              <a:t>proizvodnj</a:t>
            </a:r>
            <a:r>
              <a:rPr lang="sr-Latn-RS" sz="2800" dirty="0" smtClean="0"/>
              <a:t>i</a:t>
            </a:r>
            <a:r>
              <a:rPr lang="vi-VN" sz="2800" dirty="0" smtClean="0"/>
              <a:t> </a:t>
            </a:r>
            <a:r>
              <a:rPr lang="vi-VN" sz="2800" dirty="0"/>
              <a:t>koja ima za cilj da u potpunosti ukine ili u velikoj meri umanji upotrebu sintetičkih hemijskih inputa kao što su đubriva, pesticidi, aditivi i medicinski proizvodi. </a:t>
            </a:r>
            <a:endParaRPr lang="sr-Latn-RS" sz="2800" dirty="0" smtClean="0"/>
          </a:p>
          <a:p>
            <a:pPr marL="285750" indent="-285750">
              <a:buFont typeface="Arial" pitchFamily="34" charset="0"/>
              <a:buChar char="•"/>
            </a:pPr>
            <a:r>
              <a:rPr lang="vi-VN" sz="2800" dirty="0" smtClean="0"/>
              <a:t>Poslednjih </a:t>
            </a:r>
            <a:r>
              <a:rPr lang="vi-VN" sz="2800" dirty="0"/>
              <a:t>godina prisutan je trend povećanja područja pod organskom poljoprivredom</a:t>
            </a:r>
            <a:r>
              <a:rPr lang="vi-VN" sz="2800" dirty="0" smtClean="0"/>
              <a:t>.</a:t>
            </a:r>
            <a:endParaRPr lang="sr-Latn-RS" sz="2800" dirty="0" smtClean="0"/>
          </a:p>
          <a:p>
            <a:pPr marL="285750" indent="-285750">
              <a:buFont typeface="Arial" pitchFamily="34" charset="0"/>
              <a:buChar char="•"/>
            </a:pPr>
            <a:r>
              <a:rPr lang="vi-VN" sz="2800" dirty="0" smtClean="0"/>
              <a:t> </a:t>
            </a:r>
            <a:r>
              <a:rPr lang="vi-VN" sz="2800" dirty="0"/>
              <a:t>Organska proizvodnja ima značajan uticaj na ekološki odgovoran razvoj poljoprivrede zahvaljujući njenim potencijalima u šta spadaju dobri agroekološki uslovi, bogatstvo zemljišnih resursa i kvalitet poljoprivrednog zemljišta. </a:t>
            </a:r>
            <a:endParaRPr lang="sr-Latn-RS" sz="2800" dirty="0" smtClean="0"/>
          </a:p>
          <a:p>
            <a:pPr marL="285750" indent="-285750">
              <a:buFont typeface="Arial" pitchFamily="34" charset="0"/>
              <a:buChar char="•"/>
            </a:pPr>
            <a:r>
              <a:rPr lang="sr-Latn-RS" sz="2800" dirty="0" smtClean="0"/>
              <a:t>EK </a:t>
            </a:r>
            <a:r>
              <a:rPr lang="vi-VN" sz="2800" dirty="0" smtClean="0"/>
              <a:t>podržava </a:t>
            </a:r>
            <a:r>
              <a:rPr lang="vi-VN" sz="2800" dirty="0"/>
              <a:t>razvoj ekoloških pristupa i organsku poljoprivredu kako bi se unapredili savremeni sistemi poljoprivredne proizvodnje koji treba da budu produktivni, profitabilni i u isto daju svoj doprinos strategiji EU o biodiverzitetu, jednoj od centralnih komponenti Evropskog zelenog dogovora.</a:t>
            </a:r>
          </a:p>
        </p:txBody>
      </p:sp>
      <p:sp>
        <p:nvSpPr>
          <p:cNvPr id="3" name="Rectangle 2"/>
          <p:cNvSpPr/>
          <p:nvPr/>
        </p:nvSpPr>
        <p:spPr>
          <a:xfrm>
            <a:off x="1212925" y="560566"/>
            <a:ext cx="9992864" cy="523220"/>
          </a:xfrm>
          <a:prstGeom prst="rect">
            <a:avLst/>
          </a:prstGeom>
        </p:spPr>
        <p:txBody>
          <a:bodyPr wrap="none">
            <a:spAutoFit/>
          </a:bodyPr>
          <a:lstStyle/>
          <a:p>
            <a:pPr lvl="0"/>
            <a:r>
              <a:rPr lang="sr-Latn-RS" sz="2800" b="1" dirty="0">
                <a:solidFill>
                  <a:schemeClr val="hlink"/>
                </a:solidFill>
                <a:effectLst>
                  <a:outerShdw blurRad="38100" dist="38100" dir="2700000" algn="tl">
                    <a:srgbClr val="000000"/>
                  </a:outerShdw>
                </a:effectLst>
                <a:latin typeface="+mj-lt"/>
                <a:ea typeface="+mj-ea"/>
                <a:cs typeface="+mj-cs"/>
              </a:rPr>
              <a:t>1. </a:t>
            </a:r>
            <a:r>
              <a:rPr lang="en-US" sz="2800" b="1" dirty="0" err="1">
                <a:solidFill>
                  <a:schemeClr val="hlink"/>
                </a:solidFill>
                <a:effectLst>
                  <a:outerShdw blurRad="38100" dist="38100" dir="2700000" algn="tl">
                    <a:srgbClr val="000000"/>
                  </a:outerShdw>
                </a:effectLst>
                <a:latin typeface="+mj-lt"/>
                <a:ea typeface="+mj-ea"/>
                <a:cs typeface="+mj-cs"/>
              </a:rPr>
              <a:t>Ekološka</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održivost</a:t>
            </a:r>
            <a:r>
              <a:rPr lang="en-US" sz="2800" b="1" dirty="0">
                <a:solidFill>
                  <a:schemeClr val="hlink"/>
                </a:solidFill>
                <a:effectLst>
                  <a:outerShdw blurRad="38100" dist="38100" dir="2700000" algn="tl">
                    <a:srgbClr val="000000"/>
                  </a:outerShdw>
                </a:effectLst>
                <a:latin typeface="+mj-lt"/>
                <a:ea typeface="+mj-ea"/>
                <a:cs typeface="+mj-cs"/>
              </a:rPr>
              <a:t> u </a:t>
            </a:r>
            <a:r>
              <a:rPr lang="en-US" sz="2800" b="1" dirty="0" err="1">
                <a:solidFill>
                  <a:schemeClr val="hlink"/>
                </a:solidFill>
                <a:effectLst>
                  <a:outerShdw blurRad="38100" dist="38100" dir="2700000" algn="tl">
                    <a:srgbClr val="000000"/>
                  </a:outerShdw>
                </a:effectLst>
                <a:latin typeface="+mj-lt"/>
                <a:ea typeface="+mj-ea"/>
                <a:cs typeface="+mj-cs"/>
              </a:rPr>
              <a:t>okviru</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zajedničke</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poljoprivredne</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politike</a:t>
            </a:r>
            <a:endParaRPr lang="en-US" sz="2800" b="1" dirty="0">
              <a:solidFill>
                <a:schemeClr val="hlink"/>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274998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132" y="1387627"/>
            <a:ext cx="9771681" cy="5262979"/>
          </a:xfrm>
          <a:prstGeom prst="rect">
            <a:avLst/>
          </a:prstGeom>
        </p:spPr>
        <p:txBody>
          <a:bodyPr wrap="square">
            <a:spAutoFit/>
          </a:bodyPr>
          <a:lstStyle/>
          <a:p>
            <a:pPr marL="285750" indent="-285750">
              <a:buFont typeface="Arial" pitchFamily="34" charset="0"/>
              <a:buChar char="•"/>
            </a:pPr>
            <a:r>
              <a:rPr lang="vi-VN" sz="2800" dirty="0" smtClean="0"/>
              <a:t>P</a:t>
            </a:r>
            <a:r>
              <a:rPr lang="sr-Latn-RS" sz="2800" dirty="0" smtClean="0"/>
              <a:t>ojačana p</a:t>
            </a:r>
            <a:r>
              <a:rPr lang="vi-VN" sz="2800" dirty="0" smtClean="0"/>
              <a:t>otražnja </a:t>
            </a:r>
            <a:r>
              <a:rPr lang="vi-VN" sz="2800" dirty="0" smtClean="0"/>
              <a:t>za proizvodima se na bazi uravnotežene upotrebe obnovljivih resursa i očuvanja zemljišta i vode u cilju poboljšanja kvaliteta životne sredine</a:t>
            </a:r>
          </a:p>
          <a:p>
            <a:pPr marL="285750" indent="-285750">
              <a:buFont typeface="Arial" pitchFamily="34" charset="0"/>
              <a:buChar char="•"/>
            </a:pPr>
            <a:r>
              <a:rPr lang="vi-VN" sz="2800" dirty="0" smtClean="0"/>
              <a:t>Organsko meso, stoka, jaja i mlečni proizvodi dobijaju se od životinja koje ne primaju antibiotike ili hormone rasta</a:t>
            </a:r>
          </a:p>
          <a:p>
            <a:pPr marL="285750" indent="-285750">
              <a:buFont typeface="Arial" pitchFamily="34" charset="0"/>
              <a:buChar char="•"/>
            </a:pPr>
            <a:r>
              <a:rPr lang="vi-VN" sz="2800" dirty="0" smtClean="0"/>
              <a:t>Bez upotrebe većine konvencionalnih pesticida, đubriva od sintetičkih ili muljevitih otpada, bioinženjeringa ili jonizujućeg zračenja </a:t>
            </a:r>
          </a:p>
          <a:p>
            <a:pPr marL="285750" indent="-285750">
              <a:buFont typeface="Arial" pitchFamily="34" charset="0"/>
              <a:buChar char="•"/>
            </a:pPr>
            <a:r>
              <a:rPr lang="vi-VN" sz="2800" dirty="0" smtClean="0"/>
              <a:t>Koncept kvaliteta ovih proizvoda + principi dobre poljoprivredne prakse (uvažavanje ekoloških faktora, pitanja dobrobiti životinja, zaštite životne sredine i povezanost s </a:t>
            </a:r>
            <a:r>
              <a:rPr lang="vi-VN" sz="2800" dirty="0"/>
              <a:t>određenim lokalnim poljoprivrednim područjem)</a:t>
            </a:r>
          </a:p>
        </p:txBody>
      </p:sp>
      <p:sp>
        <p:nvSpPr>
          <p:cNvPr id="3" name="Rectangle 2"/>
          <p:cNvSpPr/>
          <p:nvPr/>
        </p:nvSpPr>
        <p:spPr>
          <a:xfrm>
            <a:off x="1077132" y="609622"/>
            <a:ext cx="10445857" cy="523220"/>
          </a:xfrm>
          <a:prstGeom prst="rect">
            <a:avLst/>
          </a:prstGeom>
        </p:spPr>
        <p:txBody>
          <a:bodyPr wrap="square">
            <a:spAutoFit/>
          </a:bodyPr>
          <a:lstStyle/>
          <a:p>
            <a:r>
              <a:rPr lang="sr-Latn-RS" sz="2800" b="1" dirty="0">
                <a:solidFill>
                  <a:schemeClr val="hlink"/>
                </a:solidFill>
                <a:effectLst>
                  <a:outerShdw blurRad="38100" dist="38100" dir="2700000" algn="tl">
                    <a:srgbClr val="000000"/>
                  </a:outerShdw>
                </a:effectLst>
                <a:latin typeface="+mj-lt"/>
                <a:ea typeface="+mj-ea"/>
                <a:cs typeface="+mj-cs"/>
              </a:rPr>
              <a:t>1. </a:t>
            </a:r>
            <a:r>
              <a:rPr lang="en-US" sz="2800" b="1" dirty="0" err="1">
                <a:solidFill>
                  <a:schemeClr val="hlink"/>
                </a:solidFill>
                <a:effectLst>
                  <a:outerShdw blurRad="38100" dist="38100" dir="2700000" algn="tl">
                    <a:srgbClr val="000000"/>
                  </a:outerShdw>
                </a:effectLst>
                <a:latin typeface="+mj-lt"/>
                <a:ea typeface="+mj-ea"/>
                <a:cs typeface="+mj-cs"/>
              </a:rPr>
              <a:t>Ekološka</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održivost</a:t>
            </a:r>
            <a:r>
              <a:rPr lang="en-US" sz="2800" b="1" dirty="0">
                <a:solidFill>
                  <a:schemeClr val="hlink"/>
                </a:solidFill>
                <a:effectLst>
                  <a:outerShdw blurRad="38100" dist="38100" dir="2700000" algn="tl">
                    <a:srgbClr val="000000"/>
                  </a:outerShdw>
                </a:effectLst>
                <a:latin typeface="+mj-lt"/>
                <a:ea typeface="+mj-ea"/>
                <a:cs typeface="+mj-cs"/>
              </a:rPr>
              <a:t> u </a:t>
            </a:r>
            <a:r>
              <a:rPr lang="en-US" sz="2800" b="1" dirty="0" err="1">
                <a:solidFill>
                  <a:schemeClr val="hlink"/>
                </a:solidFill>
                <a:effectLst>
                  <a:outerShdw blurRad="38100" dist="38100" dir="2700000" algn="tl">
                    <a:srgbClr val="000000"/>
                  </a:outerShdw>
                </a:effectLst>
                <a:latin typeface="+mj-lt"/>
                <a:ea typeface="+mj-ea"/>
                <a:cs typeface="+mj-cs"/>
              </a:rPr>
              <a:t>okviru</a:t>
            </a:r>
            <a:r>
              <a:rPr lang="en-US" sz="2800" b="1" dirty="0">
                <a:solidFill>
                  <a:schemeClr val="hlink"/>
                </a:solidFill>
                <a:effectLst>
                  <a:outerShdw blurRad="38100" dist="38100" dir="2700000" algn="tl">
                    <a:srgbClr val="000000"/>
                  </a:outerShdw>
                </a:effectLst>
                <a:latin typeface="+mj-lt"/>
                <a:ea typeface="+mj-ea"/>
                <a:cs typeface="+mj-cs"/>
              </a:rPr>
              <a:t> </a:t>
            </a:r>
            <a:r>
              <a:rPr lang="en-US" sz="2800" b="1" dirty="0" err="1" smtClean="0">
                <a:solidFill>
                  <a:schemeClr val="hlink"/>
                </a:solidFill>
                <a:effectLst>
                  <a:outerShdw blurRad="38100" dist="38100" dir="2700000" algn="tl">
                    <a:srgbClr val="000000"/>
                  </a:outerShdw>
                </a:effectLst>
                <a:latin typeface="+mj-lt"/>
                <a:ea typeface="+mj-ea"/>
                <a:cs typeface="+mj-cs"/>
              </a:rPr>
              <a:t>zajedničke</a:t>
            </a:r>
            <a:r>
              <a:rPr lang="sr-Latn-RS" sz="2800" b="1" dirty="0">
                <a:solidFill>
                  <a:schemeClr val="hlink"/>
                </a:solidFill>
                <a:effectLst>
                  <a:outerShdw blurRad="38100" dist="38100" dir="2700000" algn="tl">
                    <a:srgbClr val="000000"/>
                  </a:outerShdw>
                </a:effectLst>
                <a:latin typeface="+mj-lt"/>
                <a:ea typeface="+mj-ea"/>
                <a:cs typeface="+mj-cs"/>
              </a:rPr>
              <a:t> </a:t>
            </a:r>
            <a:r>
              <a:rPr lang="en-US" sz="2800" b="1" dirty="0" err="1" smtClean="0">
                <a:solidFill>
                  <a:schemeClr val="hlink"/>
                </a:solidFill>
                <a:effectLst>
                  <a:outerShdw blurRad="38100" dist="38100" dir="2700000" algn="tl">
                    <a:srgbClr val="000000"/>
                  </a:outerShdw>
                </a:effectLst>
                <a:latin typeface="+mj-lt"/>
                <a:ea typeface="+mj-ea"/>
                <a:cs typeface="+mj-cs"/>
              </a:rPr>
              <a:t>poljoprivredne</a:t>
            </a:r>
            <a:r>
              <a:rPr lang="en-US" sz="2800" b="1" dirty="0" smtClean="0">
                <a:solidFill>
                  <a:schemeClr val="hlink"/>
                </a:solidFill>
                <a:effectLst>
                  <a:outerShdw blurRad="38100" dist="38100" dir="2700000" algn="tl">
                    <a:srgbClr val="000000"/>
                  </a:outerShdw>
                </a:effectLst>
                <a:latin typeface="+mj-lt"/>
                <a:ea typeface="+mj-ea"/>
                <a:cs typeface="+mj-cs"/>
              </a:rPr>
              <a:t> </a:t>
            </a:r>
            <a:r>
              <a:rPr lang="en-US" sz="2800" b="1" dirty="0" err="1">
                <a:solidFill>
                  <a:schemeClr val="hlink"/>
                </a:solidFill>
                <a:effectLst>
                  <a:outerShdw blurRad="38100" dist="38100" dir="2700000" algn="tl">
                    <a:srgbClr val="000000"/>
                  </a:outerShdw>
                </a:effectLst>
                <a:latin typeface="+mj-lt"/>
                <a:ea typeface="+mj-ea"/>
                <a:cs typeface="+mj-cs"/>
              </a:rPr>
              <a:t>politike</a:t>
            </a:r>
            <a:endParaRPr lang="en-US" sz="2800" b="1" dirty="0">
              <a:solidFill>
                <a:schemeClr val="hlink"/>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4040316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19100" y="523876"/>
            <a:ext cx="11353800" cy="600075"/>
          </a:xfrm>
        </p:spPr>
        <p:txBody>
          <a:bodyPr/>
          <a:lstStyle/>
          <a:p>
            <a:pPr eaLnBrk="1" hangingPunct="1"/>
            <a:r>
              <a:rPr lang="sr-Latn-CS" altLang="sr-Latn-RS" sz="2800" dirty="0" smtClean="0">
                <a:solidFill>
                  <a:schemeClr val="hlink"/>
                </a:solidFill>
              </a:rPr>
              <a:t>2</a:t>
            </a:r>
            <a:r>
              <a:rPr lang="sr-Latn-CS" altLang="sr-Latn-RS" sz="2800" dirty="0">
                <a:solidFill>
                  <a:schemeClr val="hlink"/>
                </a:solidFill>
              </a:rPr>
              <a:t>. Istorijat i zakonodavni okvir organske poljoprivrede u Evropskoj uniji</a:t>
            </a:r>
          </a:p>
        </p:txBody>
      </p:sp>
      <p:sp>
        <p:nvSpPr>
          <p:cNvPr id="11267" name="Rectangle 3"/>
          <p:cNvSpPr>
            <a:spLocks noGrp="1" noChangeArrowheads="1"/>
          </p:cNvSpPr>
          <p:nvPr>
            <p:ph idx="1"/>
          </p:nvPr>
        </p:nvSpPr>
        <p:spPr>
          <a:xfrm>
            <a:off x="418455" y="1167055"/>
            <a:ext cx="11228521" cy="3805238"/>
          </a:xfrm>
        </p:spPr>
        <p:txBody>
          <a:bodyPr/>
          <a:lstStyle/>
          <a:p>
            <a:pPr eaLnBrk="1" hangingPunct="1"/>
            <a:r>
              <a:rPr lang="sr-Latn-CS" altLang="sr-Latn-RS" sz="2800" dirty="0" smtClean="0"/>
              <a:t>početkom 20. veka u Nemačkoj i Velikoj Britaniji</a:t>
            </a:r>
          </a:p>
          <a:p>
            <a:pPr eaLnBrk="1" hangingPunct="1"/>
            <a:r>
              <a:rPr lang="vi-VN" altLang="sr-Latn-RS" sz="2800" dirty="0" smtClean="0"/>
              <a:t>IFOAM </a:t>
            </a:r>
            <a:r>
              <a:rPr lang="sr-Latn-RS" altLang="sr-Latn-RS" sz="2800" dirty="0" smtClean="0"/>
              <a:t>(</a:t>
            </a:r>
            <a:r>
              <a:rPr lang="vi-VN" altLang="sr-Latn-RS" sz="2800" dirty="0" smtClean="0"/>
              <a:t>Versaj 1972.</a:t>
            </a:r>
            <a:r>
              <a:rPr lang="sr-Latn-RS" altLang="sr-Latn-RS" sz="2800" dirty="0" smtClean="0"/>
              <a:t> god.)</a:t>
            </a:r>
            <a:r>
              <a:rPr lang="vi-VN" altLang="sr-Latn-RS" sz="2800" dirty="0" smtClean="0"/>
              <a:t> </a:t>
            </a:r>
            <a:r>
              <a:rPr lang="sr-Latn-RS" altLang="sr-Latn-RS" sz="2800" dirty="0" smtClean="0"/>
              <a:t> </a:t>
            </a:r>
            <a:r>
              <a:rPr lang="vi-VN" altLang="sr-Latn-RS" sz="2800" dirty="0" smtClean="0"/>
              <a:t>princi</a:t>
            </a:r>
            <a:r>
              <a:rPr lang="sr-Latn-RS" altLang="sr-Latn-RS" sz="2800" dirty="0" smtClean="0"/>
              <a:t>pi</a:t>
            </a:r>
            <a:r>
              <a:rPr lang="vi-VN" altLang="sr-Latn-RS" sz="2800" dirty="0" smtClean="0"/>
              <a:t> organske proizvodnje</a:t>
            </a:r>
            <a:r>
              <a:rPr lang="sr-Latn-RS" altLang="sr-Latn-RS" sz="2800" dirty="0" smtClean="0"/>
              <a:t> usmereni ka</a:t>
            </a:r>
            <a:r>
              <a:rPr lang="vi-VN" altLang="sr-Latn-RS" sz="2800" dirty="0" smtClean="0"/>
              <a:t> proizvođačima i potrošačima</a:t>
            </a:r>
          </a:p>
          <a:p>
            <a:pPr eaLnBrk="1" hangingPunct="1"/>
            <a:r>
              <a:rPr lang="vi-VN" altLang="sr-Latn-RS" sz="2800" dirty="0" smtClean="0"/>
              <a:t>potreba da organska proizvodnja bude </a:t>
            </a:r>
            <a:r>
              <a:rPr lang="sr-Latn-RS" altLang="sr-Latn-RS" sz="2800" dirty="0" smtClean="0"/>
              <a:t>regulisana </a:t>
            </a:r>
            <a:r>
              <a:rPr lang="vi-VN" altLang="sr-Latn-RS" sz="2800" dirty="0" smtClean="0"/>
              <a:t>zakonom</a:t>
            </a:r>
            <a:r>
              <a:rPr lang="sr-Latn-RS" altLang="sr-Latn-RS" sz="2800" dirty="0" smtClean="0"/>
              <a:t>, uvode se </a:t>
            </a:r>
            <a:r>
              <a:rPr lang="vi-VN" altLang="sr-Latn-RS" sz="2800" dirty="0" smtClean="0"/>
              <a:t>standardi </a:t>
            </a:r>
            <a:r>
              <a:rPr lang="sr-Latn-RS" altLang="sr-Latn-RS" sz="2800" dirty="0" smtClean="0"/>
              <a:t>i </a:t>
            </a:r>
            <a:r>
              <a:rPr lang="vi-VN" altLang="sr-Latn-RS" sz="2800" dirty="0" smtClean="0"/>
              <a:t>sertifikacij</a:t>
            </a:r>
            <a:r>
              <a:rPr lang="sr-Latn-RS" altLang="sr-Latn-RS" sz="2800" dirty="0" smtClean="0"/>
              <a:t>a</a:t>
            </a:r>
            <a:r>
              <a:rPr lang="vi-VN" altLang="sr-Latn-RS" sz="2800" dirty="0" smtClean="0"/>
              <a:t> </a:t>
            </a:r>
            <a:endParaRPr lang="sr-Latn-RS" altLang="sr-Latn-RS" sz="2800" dirty="0" smtClean="0"/>
          </a:p>
          <a:p>
            <a:pPr eaLnBrk="1" hangingPunct="1"/>
            <a:r>
              <a:rPr lang="vi-VN" altLang="sr-Latn-RS" sz="2800" dirty="0" smtClean="0"/>
              <a:t>članic</a:t>
            </a:r>
            <a:r>
              <a:rPr lang="sr-Latn-RS" altLang="sr-Latn-RS" sz="2800" dirty="0" smtClean="0"/>
              <a:t>e</a:t>
            </a:r>
            <a:r>
              <a:rPr lang="vi-VN" altLang="sr-Latn-RS" sz="2800" dirty="0" smtClean="0"/>
              <a:t> EU </a:t>
            </a:r>
            <a:r>
              <a:rPr lang="sr-Latn-RS" altLang="sr-Latn-RS" sz="2800" dirty="0" smtClean="0"/>
              <a:t>usvajaju prvi </a:t>
            </a:r>
            <a:r>
              <a:rPr lang="vi-VN" altLang="sr-Latn-RS" sz="2800" dirty="0" smtClean="0"/>
              <a:t>zakonski okvir</a:t>
            </a:r>
            <a:r>
              <a:rPr lang="sr-Latn-RS" altLang="sr-Latn-RS" sz="2800" dirty="0" smtClean="0"/>
              <a:t> za</a:t>
            </a:r>
            <a:r>
              <a:rPr lang="vi-VN" altLang="sr-Latn-RS" sz="2800" dirty="0" smtClean="0"/>
              <a:t> organsk</a:t>
            </a:r>
            <a:r>
              <a:rPr lang="sr-Latn-RS" altLang="sr-Latn-RS" sz="2800" dirty="0" smtClean="0"/>
              <a:t>u</a:t>
            </a:r>
            <a:r>
              <a:rPr lang="vi-VN" altLang="sr-Latn-RS" sz="2800" dirty="0" smtClean="0"/>
              <a:t> proizvodnj</a:t>
            </a:r>
            <a:r>
              <a:rPr lang="sr-Latn-RS" altLang="sr-Latn-RS" sz="2800" dirty="0" smtClean="0"/>
              <a:t>u (Francuska 1980, Austrija, Danska 1987)</a:t>
            </a:r>
          </a:p>
          <a:p>
            <a:pPr eaLnBrk="1" hangingPunct="1"/>
            <a:r>
              <a:rPr lang="sr-Latn-RS" altLang="sr-Latn-RS" sz="2800" dirty="0" smtClean="0"/>
              <a:t>specijalizovane organizacije za sertifikaciju (Holandija,Švedska) </a:t>
            </a:r>
          </a:p>
          <a:p>
            <a:pPr eaLnBrk="1" hangingPunct="1"/>
            <a:r>
              <a:rPr lang="sr-Latn-RS" altLang="sr-Latn-RS" sz="2800" dirty="0" smtClean="0"/>
              <a:t>D</a:t>
            </a:r>
            <a:r>
              <a:rPr lang="vi-VN" altLang="sr-Latn-RS" sz="2800" dirty="0" smtClean="0"/>
              <a:t>anska </a:t>
            </a:r>
            <a:r>
              <a:rPr lang="sr-Latn-RS" altLang="sr-Latn-RS" sz="2800" dirty="0" smtClean="0"/>
              <a:t>prva </a:t>
            </a:r>
            <a:r>
              <a:rPr lang="vi-VN" altLang="sr-Latn-RS" sz="2800" dirty="0" smtClean="0"/>
              <a:t>uvela fin</a:t>
            </a:r>
            <a:r>
              <a:rPr lang="sr-Latn-RS" altLang="sr-Latn-RS" sz="2800" dirty="0" smtClean="0"/>
              <a:t>.</a:t>
            </a:r>
            <a:r>
              <a:rPr lang="vi-VN" altLang="sr-Latn-RS" sz="2800" dirty="0" smtClean="0"/>
              <a:t> podršku proizvođačima tokom konverzije</a:t>
            </a:r>
          </a:p>
          <a:p>
            <a:pPr eaLnBrk="1" hangingPunct="1"/>
            <a:r>
              <a:rPr lang="vi-VN" altLang="sr-Latn-RS" sz="2800" dirty="0" smtClean="0"/>
              <a:t>Nemačka </a:t>
            </a:r>
            <a:r>
              <a:rPr lang="sr-Latn-RS" altLang="sr-Latn-RS" sz="2800" dirty="0" smtClean="0"/>
              <a:t>=</a:t>
            </a:r>
            <a:r>
              <a:rPr lang="vi-VN" altLang="sr-Latn-RS" sz="2800" dirty="0" smtClean="0"/>
              <a:t> 1989. </a:t>
            </a:r>
            <a:r>
              <a:rPr lang="sr-Latn-RS" altLang="sr-Latn-RS" sz="2800" dirty="0" smtClean="0"/>
              <a:t>prve </a:t>
            </a:r>
            <a:r>
              <a:rPr lang="vi-VN" altLang="sr-Latn-RS" sz="2800" dirty="0" smtClean="0"/>
              <a:t>podsticaje iz ZPP-a program za konverziju</a:t>
            </a:r>
            <a:endParaRPr lang="sr-Latn-RS" altLang="sr-Latn-RS" sz="2800" dirty="0" smtClean="0"/>
          </a:p>
          <a:p>
            <a:pPr eaLnBrk="1" hangingPunct="1"/>
            <a:r>
              <a:rPr lang="vi-VN" altLang="sr-Latn-RS" sz="2800" dirty="0" smtClean="0"/>
              <a:t>EU </a:t>
            </a:r>
            <a:r>
              <a:rPr lang="sr-Latn-RS" altLang="sr-Latn-RS" sz="2800" dirty="0" smtClean="0"/>
              <a:t>prva </a:t>
            </a:r>
            <a:r>
              <a:rPr lang="vi-VN" altLang="sr-Latn-RS" sz="2800" dirty="0" smtClean="0"/>
              <a:t>regulativa Uredba 2092/91 </a:t>
            </a:r>
          </a:p>
          <a:p>
            <a:pPr eaLnBrk="1" hangingPunct="1"/>
            <a:endParaRPr lang="en-US" altLang="sr-Latn-RS" sz="2400" b="1" dirty="0" smtClean="0"/>
          </a:p>
          <a:p>
            <a:pPr eaLnBrk="1" hangingPunct="1"/>
            <a:endParaRPr lang="en-US" altLang="sr-Latn-RS" sz="2800" dirty="0" smtClean="0"/>
          </a:p>
        </p:txBody>
      </p:sp>
      <p:sp>
        <p:nvSpPr>
          <p:cNvPr id="11268" name="Text Box 4"/>
          <p:cNvSpPr txBox="1">
            <a:spLocks noChangeArrowheads="1"/>
          </p:cNvSpPr>
          <p:nvPr/>
        </p:nvSpPr>
        <p:spPr bwMode="auto">
          <a:xfrm>
            <a:off x="7370234" y="6211888"/>
            <a:ext cx="4821767" cy="6461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Bradley Hand ITC" pitchFamily="66" charset="0"/>
              </a:defRPr>
            </a:lvl1pPr>
            <a:lvl2pPr marL="742950" indent="-285750">
              <a:defRPr>
                <a:solidFill>
                  <a:schemeClr val="tx1"/>
                </a:solidFill>
                <a:latin typeface="Bradley Hand ITC" pitchFamily="66" charset="0"/>
              </a:defRPr>
            </a:lvl2pPr>
            <a:lvl3pPr marL="1143000" indent="-228600">
              <a:defRPr>
                <a:solidFill>
                  <a:schemeClr val="tx1"/>
                </a:solidFill>
                <a:latin typeface="Bradley Hand ITC" pitchFamily="66" charset="0"/>
              </a:defRPr>
            </a:lvl3pPr>
            <a:lvl4pPr marL="1600200" indent="-228600">
              <a:defRPr>
                <a:solidFill>
                  <a:schemeClr val="tx1"/>
                </a:solidFill>
                <a:latin typeface="Bradley Hand ITC" pitchFamily="66" charset="0"/>
              </a:defRPr>
            </a:lvl4pPr>
            <a:lvl5pPr marL="2057400" indent="-228600">
              <a:defRPr>
                <a:solidFill>
                  <a:schemeClr val="tx1"/>
                </a:solidFill>
                <a:latin typeface="Bradley Hand ITC" pitchFamily="66" charset="0"/>
              </a:defRPr>
            </a:lvl5pPr>
            <a:lvl6pPr marL="2514600" indent="-228600" eaLnBrk="0" fontAlgn="base" hangingPunct="0">
              <a:spcBef>
                <a:spcPct val="0"/>
              </a:spcBef>
              <a:spcAft>
                <a:spcPct val="0"/>
              </a:spcAft>
              <a:defRPr>
                <a:solidFill>
                  <a:schemeClr val="tx1"/>
                </a:solidFill>
                <a:latin typeface="Bradley Hand ITC" pitchFamily="66" charset="0"/>
              </a:defRPr>
            </a:lvl6pPr>
            <a:lvl7pPr marL="2971800" indent="-228600" eaLnBrk="0" fontAlgn="base" hangingPunct="0">
              <a:spcBef>
                <a:spcPct val="0"/>
              </a:spcBef>
              <a:spcAft>
                <a:spcPct val="0"/>
              </a:spcAft>
              <a:defRPr>
                <a:solidFill>
                  <a:schemeClr val="tx1"/>
                </a:solidFill>
                <a:latin typeface="Bradley Hand ITC" pitchFamily="66" charset="0"/>
              </a:defRPr>
            </a:lvl7pPr>
            <a:lvl8pPr marL="3429000" indent="-228600" eaLnBrk="0" fontAlgn="base" hangingPunct="0">
              <a:spcBef>
                <a:spcPct val="0"/>
              </a:spcBef>
              <a:spcAft>
                <a:spcPct val="0"/>
              </a:spcAft>
              <a:defRPr>
                <a:solidFill>
                  <a:schemeClr val="tx1"/>
                </a:solidFill>
                <a:latin typeface="Bradley Hand ITC" pitchFamily="66" charset="0"/>
              </a:defRPr>
            </a:lvl8pPr>
            <a:lvl9pPr marL="3886200" indent="-228600" eaLnBrk="0" fontAlgn="base" hangingPunct="0">
              <a:spcBef>
                <a:spcPct val="0"/>
              </a:spcBef>
              <a:spcAft>
                <a:spcPct val="0"/>
              </a:spcAft>
              <a:defRPr>
                <a:solidFill>
                  <a:schemeClr val="tx1"/>
                </a:solidFill>
                <a:latin typeface="Bradley Hand ITC" pitchFamily="66" charset="0"/>
              </a:defRPr>
            </a:lvl9pPr>
          </a:lstStyle>
          <a:p>
            <a:endParaRPr lang="sr-Latn-CS" altLang="sr-Latn-RS">
              <a:latin typeface="Arial" charset="0"/>
            </a:endParaRPr>
          </a:p>
          <a:p>
            <a:endParaRPr lang="en-US" altLang="sr-Latn-RS">
              <a:latin typeface="Arial" charset="0"/>
            </a:endParaRPr>
          </a:p>
        </p:txBody>
      </p:sp>
    </p:spTree>
    <p:extLst>
      <p:ext uri="{BB962C8B-B14F-4D97-AF65-F5344CB8AC3E}">
        <p14:creationId xmlns:p14="http://schemas.microsoft.com/office/powerpoint/2010/main" val="67010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22" y="274638"/>
            <a:ext cx="11326678" cy="1143000"/>
          </a:xfrm>
        </p:spPr>
        <p:txBody>
          <a:bodyPr/>
          <a:lstStyle/>
          <a:p>
            <a:r>
              <a:rPr lang="en-US" sz="2800" dirty="0">
                <a:solidFill>
                  <a:schemeClr val="hlink"/>
                </a:solidFill>
              </a:rPr>
              <a:t>2. </a:t>
            </a:r>
            <a:r>
              <a:rPr lang="en-US" sz="2800" dirty="0" err="1">
                <a:solidFill>
                  <a:schemeClr val="hlink"/>
                </a:solidFill>
              </a:rPr>
              <a:t>Istorijat</a:t>
            </a:r>
            <a:r>
              <a:rPr lang="en-US" sz="2800" dirty="0">
                <a:solidFill>
                  <a:schemeClr val="hlink"/>
                </a:solidFill>
              </a:rPr>
              <a:t> i </a:t>
            </a:r>
            <a:r>
              <a:rPr lang="en-US" sz="2800" dirty="0" err="1">
                <a:solidFill>
                  <a:schemeClr val="hlink"/>
                </a:solidFill>
              </a:rPr>
              <a:t>zakonodavni</a:t>
            </a:r>
            <a:r>
              <a:rPr lang="en-US" sz="2800" dirty="0">
                <a:solidFill>
                  <a:schemeClr val="hlink"/>
                </a:solidFill>
              </a:rPr>
              <a:t> </a:t>
            </a:r>
            <a:r>
              <a:rPr lang="en-US" sz="2800" dirty="0" err="1">
                <a:solidFill>
                  <a:schemeClr val="hlink"/>
                </a:solidFill>
              </a:rPr>
              <a:t>okvir</a:t>
            </a:r>
            <a:r>
              <a:rPr lang="en-US" sz="2800" dirty="0">
                <a:solidFill>
                  <a:schemeClr val="hlink"/>
                </a:solidFill>
              </a:rPr>
              <a:t> </a:t>
            </a:r>
            <a:r>
              <a:rPr lang="en-US" sz="2800" dirty="0" err="1">
                <a:solidFill>
                  <a:schemeClr val="hlink"/>
                </a:solidFill>
              </a:rPr>
              <a:t>organske</a:t>
            </a:r>
            <a:r>
              <a:rPr lang="en-US" sz="2800" dirty="0">
                <a:solidFill>
                  <a:schemeClr val="hlink"/>
                </a:solidFill>
              </a:rPr>
              <a:t> </a:t>
            </a:r>
            <a:r>
              <a:rPr lang="en-US" sz="2800" dirty="0" err="1">
                <a:solidFill>
                  <a:schemeClr val="hlink"/>
                </a:solidFill>
              </a:rPr>
              <a:t>poljoprivrede</a:t>
            </a:r>
            <a:r>
              <a:rPr lang="en-US" sz="2800" dirty="0">
                <a:solidFill>
                  <a:schemeClr val="hlink"/>
                </a:solidFill>
              </a:rPr>
              <a:t> u </a:t>
            </a:r>
            <a:r>
              <a:rPr lang="en-US" sz="2800" dirty="0" err="1">
                <a:solidFill>
                  <a:schemeClr val="hlink"/>
                </a:solidFill>
              </a:rPr>
              <a:t>Evropskoj</a:t>
            </a:r>
            <a:r>
              <a:rPr lang="en-US" sz="2800" dirty="0">
                <a:solidFill>
                  <a:schemeClr val="hlink"/>
                </a:solidFill>
              </a:rPr>
              <a:t> </a:t>
            </a:r>
            <a:r>
              <a:rPr lang="en-US" sz="2800" dirty="0" err="1">
                <a:solidFill>
                  <a:schemeClr val="hlink"/>
                </a:solidFill>
              </a:rPr>
              <a:t>uniji</a:t>
            </a:r>
            <a:endParaRPr lang="en-US" sz="2800" dirty="0">
              <a:solidFill>
                <a:schemeClr val="hlink"/>
              </a:solidFill>
            </a:endParaRPr>
          </a:p>
        </p:txBody>
      </p:sp>
      <p:sp>
        <p:nvSpPr>
          <p:cNvPr id="3" name="Content Placeholder 2"/>
          <p:cNvSpPr>
            <a:spLocks noGrp="1"/>
          </p:cNvSpPr>
          <p:nvPr>
            <p:ph idx="1"/>
          </p:nvPr>
        </p:nvSpPr>
        <p:spPr>
          <a:xfrm>
            <a:off x="470114" y="1297983"/>
            <a:ext cx="11510075" cy="4525963"/>
          </a:xfrm>
        </p:spPr>
        <p:txBody>
          <a:bodyPr/>
          <a:lstStyle/>
          <a:p>
            <a:r>
              <a:rPr lang="vi-VN" dirty="0"/>
              <a:t>U skladu sa Evropskim akcionim planom za organsku hranu i poljoprivredu, Evropska komisija je 2005. godine započela proces revizije organskog zakonodavnog okvira. </a:t>
            </a:r>
            <a:endParaRPr lang="sr-Latn-RS" dirty="0"/>
          </a:p>
          <a:p>
            <a:r>
              <a:rPr lang="vi-VN" dirty="0" smtClean="0"/>
              <a:t>Organski </a:t>
            </a:r>
            <a:r>
              <a:rPr lang="vi-VN" dirty="0"/>
              <a:t>zakonodavni okvir je potom više puta menjan i revidiran u </a:t>
            </a:r>
            <a:r>
              <a:rPr lang="vi-VN" dirty="0" smtClean="0"/>
              <a:t>2007/08 </a:t>
            </a:r>
            <a:r>
              <a:rPr lang="vi-VN" dirty="0"/>
              <a:t>godini, što je dovelo do usvajanja nove Uredbe Saveta (EC) 834/2007 o organskoj proizvodnji i obeležavanju organskih proizvoda, kao i Uredbe Komisije (EC) 889/2008 o utvrđivanju detaljnih pravila za sprovođenje Uredbe Saveta (EC) 834/2007 o organskoj proizvodnji i obeležavanju organskih proizvoda, označavanju i kontroli. </a:t>
            </a:r>
            <a:endParaRPr lang="sr-Latn-RS" dirty="0" smtClean="0"/>
          </a:p>
        </p:txBody>
      </p:sp>
    </p:spTree>
    <p:extLst>
      <p:ext uri="{BB962C8B-B14F-4D97-AF65-F5344CB8AC3E}">
        <p14:creationId xmlns:p14="http://schemas.microsoft.com/office/powerpoint/2010/main" val="298330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r>
            <a:br>
              <a:rPr lang="sr-Latn-RS" dirty="0" smtClean="0"/>
            </a:br>
            <a:r>
              <a:rPr lang="sr-Latn-RS" sz="2800" dirty="0">
                <a:solidFill>
                  <a:schemeClr val="hlink"/>
                </a:solidFill>
              </a:rPr>
              <a:t>3. </a:t>
            </a:r>
            <a:r>
              <a:rPr lang="en-US" sz="2800" dirty="0" err="1">
                <a:solidFill>
                  <a:schemeClr val="hlink"/>
                </a:solidFill>
              </a:rPr>
              <a:t>Finansiranje</a:t>
            </a:r>
            <a:r>
              <a:rPr lang="en-US" sz="2800" dirty="0">
                <a:solidFill>
                  <a:schemeClr val="hlink"/>
                </a:solidFill>
              </a:rPr>
              <a:t> </a:t>
            </a:r>
            <a:r>
              <a:rPr lang="en-US" sz="2800" dirty="0" err="1">
                <a:solidFill>
                  <a:schemeClr val="hlink"/>
                </a:solidFill>
              </a:rPr>
              <a:t>organske</a:t>
            </a:r>
            <a:r>
              <a:rPr lang="en-US" sz="2800" dirty="0">
                <a:solidFill>
                  <a:schemeClr val="hlink"/>
                </a:solidFill>
              </a:rPr>
              <a:t> </a:t>
            </a:r>
            <a:r>
              <a:rPr lang="en-US" sz="2800" dirty="0" err="1">
                <a:solidFill>
                  <a:schemeClr val="hlink"/>
                </a:solidFill>
              </a:rPr>
              <a:t>poljoprivrede</a:t>
            </a:r>
            <a:r>
              <a:rPr lang="en-US" sz="2800" dirty="0">
                <a:solidFill>
                  <a:schemeClr val="hlink"/>
                </a:solidFill>
              </a:rPr>
              <a:t> u </a:t>
            </a:r>
            <a:r>
              <a:rPr lang="en-US" sz="2800" dirty="0" err="1">
                <a:solidFill>
                  <a:schemeClr val="hlink"/>
                </a:solidFill>
              </a:rPr>
              <a:t>Evropskoj</a:t>
            </a:r>
            <a:r>
              <a:rPr lang="en-US" sz="2800" dirty="0">
                <a:solidFill>
                  <a:schemeClr val="hlink"/>
                </a:solidFill>
              </a:rPr>
              <a:t> </a:t>
            </a:r>
            <a:r>
              <a:rPr lang="en-US" sz="2800" dirty="0" err="1">
                <a:solidFill>
                  <a:schemeClr val="hlink"/>
                </a:solidFill>
              </a:rPr>
              <a:t>uniji</a:t>
            </a:r>
            <a:r>
              <a:rPr lang="en-US" sz="2800" dirty="0">
                <a:solidFill>
                  <a:schemeClr val="hlink"/>
                </a:solidFill>
              </a:rPr>
              <a:t> </a:t>
            </a:r>
            <a:br>
              <a:rPr lang="en-US" sz="2800" dirty="0">
                <a:solidFill>
                  <a:schemeClr val="hlink"/>
                </a:solidFill>
              </a:rPr>
            </a:br>
            <a:endParaRPr lang="en-US" sz="2800" dirty="0">
              <a:solidFill>
                <a:schemeClr val="hlink"/>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20693" y="1526925"/>
            <a:ext cx="7594168" cy="440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20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3700" y="717551"/>
            <a:ext cx="11353800" cy="600075"/>
          </a:xfrm>
        </p:spPr>
        <p:txBody>
          <a:bodyPr/>
          <a:lstStyle/>
          <a:p>
            <a:pPr eaLnBrk="1" hangingPunct="1"/>
            <a:r>
              <a:rPr lang="pl-PL" sz="2800" dirty="0">
                <a:solidFill>
                  <a:srgbClr val="FF9900"/>
                </a:solidFill>
              </a:rPr>
              <a:t>3. Finansiranje organske poljoprivrede u Evropskoj uniji </a:t>
            </a:r>
            <a:endParaRPr lang="de-DE" dirty="0" smtClean="0"/>
          </a:p>
        </p:txBody>
      </p:sp>
      <p:sp>
        <p:nvSpPr>
          <p:cNvPr id="13315" name="Rectangle 5"/>
          <p:cNvSpPr>
            <a:spLocks noChangeArrowheads="1"/>
          </p:cNvSpPr>
          <p:nvPr/>
        </p:nvSpPr>
        <p:spPr bwMode="auto">
          <a:xfrm>
            <a:off x="6909877" y="1679468"/>
            <a:ext cx="504190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p>
            <a:pPr marL="190500" indent="-190500" eaLnBrk="1" hangingPunct="1">
              <a:spcBef>
                <a:spcPct val="40000"/>
              </a:spcBef>
              <a:buClr>
                <a:schemeClr val="accent1"/>
              </a:buClr>
              <a:buFont typeface="Wingdings" pitchFamily="2" charset="2"/>
              <a:buChar char="§"/>
            </a:pPr>
            <a:r>
              <a:rPr lang="sr-Latn-CS" sz="2200" b="1">
                <a:latin typeface="Arial" charset="0"/>
              </a:rPr>
              <a:t> </a:t>
            </a:r>
            <a:r>
              <a:rPr lang="sr-Latn-CS" sz="2200">
                <a:latin typeface="Arial" charset="0"/>
              </a:rPr>
              <a:t>poljoprivredni budžet EU je iznosio 2/3 ukupnog godišnjeg  budžeta (max. 1979.g. =79%</a:t>
            </a:r>
          </a:p>
          <a:p>
            <a:pPr marL="190500" indent="-190500" eaLnBrk="1" hangingPunct="1">
              <a:spcBef>
                <a:spcPct val="40000"/>
              </a:spcBef>
              <a:buClr>
                <a:schemeClr val="accent1"/>
              </a:buClr>
              <a:buFont typeface="Wingdings" pitchFamily="2" charset="2"/>
              <a:buChar char="§"/>
            </a:pPr>
            <a:r>
              <a:rPr lang="vi-VN" sz="2200">
                <a:latin typeface="Arial" charset="0"/>
              </a:rPr>
              <a:t>građani plaćali viši porez zbog podrške  poljoprivredi</a:t>
            </a:r>
          </a:p>
          <a:p>
            <a:pPr marL="190500" indent="-190500" eaLnBrk="1" hangingPunct="1">
              <a:spcBef>
                <a:spcPct val="40000"/>
              </a:spcBef>
              <a:buClr>
                <a:schemeClr val="accent1"/>
              </a:buClr>
              <a:buFont typeface="Wingdings" pitchFamily="2" charset="2"/>
              <a:buChar char="§"/>
            </a:pPr>
            <a:r>
              <a:rPr lang="vi-VN" sz="2200">
                <a:latin typeface="Arial" charset="0"/>
              </a:rPr>
              <a:t>cene hrane više nego na tržištu zemalja ne-članica</a:t>
            </a:r>
            <a:endParaRPr lang="en-US" sz="2200">
              <a:latin typeface="Arial" charset="0"/>
            </a:endParaRPr>
          </a:p>
          <a:p>
            <a:pPr marL="190500" indent="-190500" eaLnBrk="1" hangingPunct="1">
              <a:spcBef>
                <a:spcPct val="40000"/>
              </a:spcBef>
              <a:buClr>
                <a:schemeClr val="accent1"/>
              </a:buClr>
              <a:buFont typeface="Wingdings" pitchFamily="2" charset="2"/>
              <a:buChar char="§"/>
            </a:pPr>
            <a:r>
              <a:rPr lang="sr-Latn-CS" sz="2200">
                <a:latin typeface="Arial" charset="0"/>
              </a:rPr>
              <a:t> danas oko € 55 mlrd godišnje, 40% ukupnog budžeta EU, 0,5% BDP EU </a:t>
            </a:r>
            <a:endParaRPr lang="en-US" sz="2200">
              <a:latin typeface="Arial" charset="0"/>
            </a:endParaRPr>
          </a:p>
        </p:txBody>
      </p:sp>
      <p:sp>
        <p:nvSpPr>
          <p:cNvPr id="13316" name="Rectangle 7"/>
          <p:cNvSpPr>
            <a:spLocks noChangeArrowheads="1"/>
          </p:cNvSpPr>
          <p:nvPr/>
        </p:nvSpPr>
        <p:spPr bwMode="auto">
          <a:xfrm>
            <a:off x="8434918" y="6297613"/>
            <a:ext cx="3384549" cy="41116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1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7" y="1666875"/>
            <a:ext cx="6703483"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2170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1277</TotalTime>
  <Words>2986</Words>
  <Application>Microsoft Office PowerPoint</Application>
  <PresentationFormat>Custom</PresentationFormat>
  <Paragraphs>200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Stream</vt:lpstr>
      <vt:lpstr>PowerPoint Presentation</vt:lpstr>
      <vt:lpstr>PowerPoint Presentation</vt:lpstr>
      <vt:lpstr>PowerPoint Presentation</vt:lpstr>
      <vt:lpstr>PowerPoint Presentation</vt:lpstr>
      <vt:lpstr>PowerPoint Presentation</vt:lpstr>
      <vt:lpstr>2. Istorijat i zakonodavni okvir organske poljoprivrede u Evropskoj uniji</vt:lpstr>
      <vt:lpstr>2. Istorijat i zakonodavni okvir organske poljoprivrede u Evropskoj uniji</vt:lpstr>
      <vt:lpstr> 3. Finansiranje organske poljoprivrede u Evropskoj uniji  </vt:lpstr>
      <vt:lpstr>3. Finansiranje organske poljoprivrede u Evropskoj uniji </vt:lpstr>
      <vt:lpstr>3. Finansiranje organske poljoprivrede u Evropskoj uniji </vt:lpstr>
      <vt:lpstr>3. Finansiranje organske poljoprivrede u Evropskoj uniji </vt:lpstr>
      <vt:lpstr>3. Finansiranje organske poljoprivrede u Evropskoj uniji </vt:lpstr>
      <vt:lpstr>3. Finansiranje organske poljoprivrede u Evropskoj uniji </vt:lpstr>
      <vt:lpstr>4. Analiza tržišta organskih proizvoda u Evropskoj uniji</vt:lpstr>
      <vt:lpstr>Procentualno učešće najvećih ukupnih organskih površina u EU u 2016. godini </vt:lpstr>
      <vt:lpstr>       Globalno i evropsko tržište organskih proizvoda</vt:lpstr>
      <vt:lpstr>Pregled organskih površina u EU</vt:lpstr>
      <vt:lpstr>Nove članice EU i zemlje sa ukupnom površinom pod organskom proizvodnjom ispod 300.000 ha </vt:lpstr>
      <vt:lpstr>Podaci iz 2019. godine</vt:lpstr>
      <vt:lpstr>PowerPoint Presentation</vt:lpstr>
      <vt:lpstr>Evropa i Evropska unija: razvoj maloprodaje 2000-2019.god  Izvor: FiBL-AMI Surveys 2006-2021, OrganicDataNetvork Surveys 2013-2015   Tržište organskih proizvoda u Evropi nastavlja da raste.  U 2019. rast od 8 odsto i vrednost od 45,0 milijardi evra.</vt:lpstr>
      <vt:lpstr>Rast organskog poljoprivrednog zemljišta po kontinentima 2012-2019.godine Izvor: FiBL-IFOAM istraživanje 2012-2021</vt:lpstr>
      <vt:lpstr>Evropa: Zemlje sa najvećim rastom organskog tržišta u  2019.godini Izvor: FiBL-AMI istraživanje 2021 </vt:lpstr>
      <vt:lpstr>Zemlje sa učešćem organskih površina od najmanje 10 odsto u ukupnom poljoprivrednom zemljištu 2019.godine Izvor: FiBL anketa 2021 </vt:lpstr>
      <vt:lpstr>5. Istorijat organske poljoprivrede u Republici Srbiji i usaglašavanje zakonodavnog okvira za organsku proizvodnju sa zakonodavstvom EU  </vt:lpstr>
      <vt:lpstr>5. Istorijat organske poljoprivrede u Republici Srbiji i usaglašavanje zakonodavnog okvira za organsku proizvodnju sa zakonodavstvom EU</vt:lpstr>
      <vt:lpstr>5. Istorijat organske poljoprivrede u Republici Srbiji i usaglašavanje zakonodavnog okvira za organsku proizvodnju sa zakonodavstvom EU</vt:lpstr>
      <vt:lpstr>  6.  Finansiranje organske poljoprivrede u Republici Srbiji  </vt:lpstr>
      <vt:lpstr>6.  Finansiranje organske poljoprivrede u Republici Srbiji  </vt:lpstr>
      <vt:lpstr>6.  Finansiranje organske poljoprivrede u Republici Srbiji </vt:lpstr>
      <vt:lpstr>7.  Analiza tržišta organskih proizvoda u Republici Srbiji  Organska proizvodnja u Republici Srbiji</vt:lpstr>
      <vt:lpstr>PowerPoint Presentation</vt:lpstr>
      <vt:lpstr>8.  Stavovi potrošača prema organskim proizvodima u EU i Srbiji  </vt:lpstr>
      <vt:lpstr>8.  Stavovi potrošača prema organskim proizvodima u EU i Srbiji</vt:lpstr>
      <vt:lpstr>8.  Stavovi potrošača prema organskim proizvodima u EU i Srbiji</vt:lpstr>
      <vt:lpstr>8.  Stavovi potrošača prema organskim proizvodima u EU i Srbiji</vt:lpstr>
      <vt:lpstr>8.  Stavovi potrošača prema organskim proizvodima u EU i Srbiji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45</cp:revision>
  <dcterms:created xsi:type="dcterms:W3CDTF">2020-11-18T09:53:25Z</dcterms:created>
  <dcterms:modified xsi:type="dcterms:W3CDTF">2022-05-29T17:33:17Z</dcterms:modified>
</cp:coreProperties>
</file>