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98" r:id="rId5"/>
    <p:sldId id="260" r:id="rId6"/>
    <p:sldId id="268" r:id="rId7"/>
    <p:sldId id="269" r:id="rId8"/>
    <p:sldId id="271" r:id="rId9"/>
    <p:sldId id="299" r:id="rId10"/>
    <p:sldId id="293" r:id="rId11"/>
    <p:sldId id="294" r:id="rId12"/>
    <p:sldId id="295" r:id="rId13"/>
    <p:sldId id="300" r:id="rId14"/>
    <p:sldId id="261" r:id="rId15"/>
    <p:sldId id="292" r:id="rId16"/>
    <p:sldId id="278" r:id="rId17"/>
    <p:sldId id="270" r:id="rId18"/>
    <p:sldId id="274" r:id="rId19"/>
    <p:sldId id="275" r:id="rId20"/>
    <p:sldId id="263" r:id="rId21"/>
    <p:sldId id="277" r:id="rId22"/>
    <p:sldId id="301" r:id="rId23"/>
    <p:sldId id="264" r:id="rId24"/>
    <p:sldId id="290" r:id="rId25"/>
    <p:sldId id="291" r:id="rId26"/>
    <p:sldId id="265" r:id="rId27"/>
    <p:sldId id="286" r:id="rId28"/>
    <p:sldId id="287" r:id="rId29"/>
    <p:sldId id="284" r:id="rId30"/>
    <p:sldId id="266" r:id="rId31"/>
    <p:sldId id="289" r:id="rId32"/>
    <p:sldId id="288" r:id="rId33"/>
    <p:sldId id="267" r:id="rId34"/>
    <p:sldId id="282" r:id="rId35"/>
    <p:sldId id="281" r:id="rId36"/>
    <p:sldId id="283" r:id="rId37"/>
    <p:sldId id="30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6DC0C-3E1E-4C9D-B2DF-5CF826973982}"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sr-Latn-CS"/>
        </a:p>
      </dgm:t>
    </dgm:pt>
    <dgm:pt modelId="{735F8A36-2D6D-410D-AED6-846ED4B4B9F3}">
      <dgm:prSet custT="1"/>
      <dgm:spPr>
        <a:solidFill>
          <a:schemeClr val="bg1">
            <a:lumMod val="95000"/>
            <a:alpha val="90000"/>
          </a:schemeClr>
        </a:solidFill>
        <a:ln>
          <a:solidFill>
            <a:schemeClr val="bg1">
              <a:lumMod val="75000"/>
            </a:schemeClr>
          </a:solidFill>
        </a:ln>
      </dgm:spPr>
      <dgm:t>
        <a:bodyPr/>
        <a:lstStyle/>
        <a:p>
          <a:pPr algn="l"/>
          <a:r>
            <a:rPr lang="pt-BR" sz="1400" b="1" dirty="0" smtClean="0">
              <a:solidFill>
                <a:srgbClr val="FF0000"/>
              </a:solidFill>
              <a:latin typeface="Arial" pitchFamily="34" charset="0"/>
              <a:cs typeface="Arial" pitchFamily="34" charset="0"/>
            </a:rPr>
            <a:t>Podsticanje transfera znanja i inovacija</a:t>
          </a:r>
          <a:endParaRPr lang="sr-Latn-CS" sz="1400" b="1" dirty="0">
            <a:solidFill>
              <a:srgbClr val="FF0000"/>
            </a:solidFill>
          </a:endParaRPr>
        </a:p>
      </dgm:t>
    </dgm:pt>
    <dgm:pt modelId="{FDAC1A7F-4FE6-4B5A-ADF5-F35A72ED2402}" type="parTrans" cxnId="{F3A1CE06-681C-4EA1-AF86-F7B887271A9A}">
      <dgm:prSet/>
      <dgm:spPr/>
      <dgm:t>
        <a:bodyPr/>
        <a:lstStyle/>
        <a:p>
          <a:endParaRPr lang="sr-Latn-CS"/>
        </a:p>
      </dgm:t>
    </dgm:pt>
    <dgm:pt modelId="{AB401443-DFEA-4A67-BF91-34E6136ACAB2}" type="sibTrans" cxnId="{F3A1CE06-681C-4EA1-AF86-F7B887271A9A}">
      <dgm:prSet/>
      <dgm:spPr/>
      <dgm:t>
        <a:bodyPr/>
        <a:lstStyle/>
        <a:p>
          <a:endParaRPr lang="sr-Latn-CS"/>
        </a:p>
      </dgm:t>
    </dgm:pt>
    <dgm:pt modelId="{73C2E0A5-937A-4048-A760-CF34DE2B7D61}">
      <dgm:prSet custT="1"/>
      <dgm:spPr>
        <a:solidFill>
          <a:schemeClr val="bg1">
            <a:lumMod val="95000"/>
            <a:alpha val="90000"/>
          </a:schemeClr>
        </a:solidFill>
        <a:ln>
          <a:solidFill>
            <a:schemeClr val="bg1">
              <a:lumMod val="75000"/>
            </a:schemeClr>
          </a:solidFill>
        </a:ln>
      </dgm:spPr>
      <dgm:t>
        <a:bodyPr/>
        <a:lstStyle/>
        <a:p>
          <a:pPr algn="l"/>
          <a:r>
            <a:rPr lang="vi-VN" sz="1400" dirty="0" smtClean="0">
              <a:solidFill>
                <a:schemeClr val="tx1"/>
              </a:solidFill>
              <a:latin typeface="Arial" pitchFamily="34" charset="0"/>
              <a:cs typeface="Arial" pitchFamily="34" charset="0"/>
            </a:rPr>
            <a:t>Unapređenje konkurentnosti svih vrsta poljoprivredne proizvodnje i održivo upravljanje šumama</a:t>
          </a:r>
          <a:endParaRPr lang="sr-Latn-CS" sz="1400" dirty="0">
            <a:solidFill>
              <a:schemeClr val="tx1"/>
            </a:solidFill>
          </a:endParaRPr>
        </a:p>
      </dgm:t>
    </dgm:pt>
    <dgm:pt modelId="{B1162B4E-069F-4AD3-84B3-607C84B4419E}" type="parTrans" cxnId="{C0CFA887-8003-4FA1-B623-57D170BF9EDA}">
      <dgm:prSet/>
      <dgm:spPr/>
      <dgm:t>
        <a:bodyPr/>
        <a:lstStyle/>
        <a:p>
          <a:endParaRPr lang="sr-Latn-CS"/>
        </a:p>
      </dgm:t>
    </dgm:pt>
    <dgm:pt modelId="{3E132A99-D5F7-4F21-84D0-3A8566C43399}" type="sibTrans" cxnId="{C0CFA887-8003-4FA1-B623-57D170BF9EDA}">
      <dgm:prSet/>
      <dgm:spPr/>
      <dgm:t>
        <a:bodyPr/>
        <a:lstStyle/>
        <a:p>
          <a:endParaRPr lang="sr-Latn-CS"/>
        </a:p>
      </dgm:t>
    </dgm:pt>
    <dgm:pt modelId="{2C2B992D-4A18-46A4-A74D-9502C910A750}">
      <dgm:prSet custT="1"/>
      <dgm:spPr>
        <a:solidFill>
          <a:schemeClr val="bg1">
            <a:lumMod val="95000"/>
            <a:alpha val="90000"/>
          </a:schemeClr>
        </a:solidFill>
        <a:ln>
          <a:solidFill>
            <a:schemeClr val="bg1">
              <a:lumMod val="75000"/>
            </a:schemeClr>
          </a:solidFill>
        </a:ln>
      </dgm:spPr>
      <dgm:t>
        <a:bodyPr/>
        <a:lstStyle/>
        <a:p>
          <a:pPr algn="l"/>
          <a:r>
            <a:rPr lang="en-US" sz="1400" dirty="0" err="1" smtClean="0">
              <a:solidFill>
                <a:schemeClr val="tx1"/>
              </a:solidFill>
              <a:latin typeface="Arial" pitchFamily="34" charset="0"/>
              <a:cs typeface="Arial" pitchFamily="34" charset="0"/>
            </a:rPr>
            <a:t>Promocija</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organizacija</a:t>
          </a:r>
          <a:r>
            <a:rPr lang="en-US" sz="1400" dirty="0" smtClean="0">
              <a:solidFill>
                <a:schemeClr val="tx1"/>
              </a:solidFill>
              <a:latin typeface="Arial" pitchFamily="34" charset="0"/>
              <a:cs typeface="Arial" pitchFamily="34" charset="0"/>
            </a:rPr>
            <a:t> u </a:t>
          </a:r>
          <a:r>
            <a:rPr lang="en-US" sz="1400" dirty="0" err="1" smtClean="0">
              <a:solidFill>
                <a:schemeClr val="tx1"/>
              </a:solidFill>
              <a:latin typeface="Arial" pitchFamily="34" charset="0"/>
              <a:cs typeface="Arial" pitchFamily="34" charset="0"/>
            </a:rPr>
            <a:t>tržišnom</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lancu</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uključujući</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preradu</a:t>
          </a:r>
          <a:r>
            <a:rPr lang="en-US" sz="1400" dirty="0" smtClean="0">
              <a:solidFill>
                <a:schemeClr val="tx1"/>
              </a:solidFill>
              <a:latin typeface="Arial" pitchFamily="34" charset="0"/>
              <a:cs typeface="Arial" pitchFamily="34" charset="0"/>
            </a:rPr>
            <a:t> i marketing i </a:t>
          </a:r>
          <a:r>
            <a:rPr lang="en-US" sz="1400" dirty="0" err="1" smtClean="0">
              <a:solidFill>
                <a:schemeClr val="tx1"/>
              </a:solidFill>
              <a:latin typeface="Arial" pitchFamily="34" charset="0"/>
              <a:cs typeface="Arial" pitchFamily="34" charset="0"/>
            </a:rPr>
            <a:t>upravljanje</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rizikom</a:t>
          </a:r>
          <a:endParaRPr lang="sr-Latn-CS" sz="1400" dirty="0">
            <a:solidFill>
              <a:schemeClr val="tx1"/>
            </a:solidFill>
          </a:endParaRPr>
        </a:p>
      </dgm:t>
    </dgm:pt>
    <dgm:pt modelId="{661DC11A-7859-409A-8272-A9536B910F95}" type="parTrans" cxnId="{B7979AB0-02CD-43C1-836D-B68EFC3D8F9C}">
      <dgm:prSet/>
      <dgm:spPr/>
      <dgm:t>
        <a:bodyPr/>
        <a:lstStyle/>
        <a:p>
          <a:endParaRPr lang="sr-Latn-CS"/>
        </a:p>
      </dgm:t>
    </dgm:pt>
    <dgm:pt modelId="{A626FBC6-D9D6-4C97-9D5C-124E6002807A}" type="sibTrans" cxnId="{B7979AB0-02CD-43C1-836D-B68EFC3D8F9C}">
      <dgm:prSet/>
      <dgm:spPr/>
      <dgm:t>
        <a:bodyPr/>
        <a:lstStyle/>
        <a:p>
          <a:endParaRPr lang="sr-Latn-CS"/>
        </a:p>
      </dgm:t>
    </dgm:pt>
    <dgm:pt modelId="{74D67334-9D0C-41DD-A3EF-B09C662BC34B}">
      <dgm:prSet custT="1"/>
      <dgm:spPr>
        <a:solidFill>
          <a:schemeClr val="bg1">
            <a:lumMod val="95000"/>
            <a:alpha val="90000"/>
          </a:schemeClr>
        </a:solidFill>
        <a:ln>
          <a:solidFill>
            <a:schemeClr val="bg1">
              <a:lumMod val="75000"/>
            </a:schemeClr>
          </a:solidFill>
        </a:ln>
      </dgm:spPr>
      <dgm:t>
        <a:bodyPr/>
        <a:lstStyle/>
        <a:p>
          <a:pPr algn="l"/>
          <a:r>
            <a:rPr lang="vi-VN" sz="1400" dirty="0" smtClean="0">
              <a:solidFill>
                <a:schemeClr val="tx1"/>
              </a:solidFill>
              <a:latin typeface="Arial" pitchFamily="34" charset="0"/>
              <a:cs typeface="Arial" pitchFamily="34" charset="0"/>
            </a:rPr>
            <a:t>Obnavljanje, očuvanje i unapređenje ekosistema</a:t>
          </a:r>
          <a:endParaRPr lang="sr-Latn-CS" sz="1400" dirty="0">
            <a:solidFill>
              <a:schemeClr val="tx1"/>
            </a:solidFill>
          </a:endParaRPr>
        </a:p>
      </dgm:t>
    </dgm:pt>
    <dgm:pt modelId="{133D8114-4A9F-4CD5-808F-CEFCDCEA734E}" type="parTrans" cxnId="{8D163ED8-8BD0-4442-90B6-BD143FFD6894}">
      <dgm:prSet/>
      <dgm:spPr/>
      <dgm:t>
        <a:bodyPr/>
        <a:lstStyle/>
        <a:p>
          <a:endParaRPr lang="sr-Latn-CS"/>
        </a:p>
      </dgm:t>
    </dgm:pt>
    <dgm:pt modelId="{3198EAC3-4516-4F93-8472-FAB578FEE877}" type="sibTrans" cxnId="{8D163ED8-8BD0-4442-90B6-BD143FFD6894}">
      <dgm:prSet/>
      <dgm:spPr/>
      <dgm:t>
        <a:bodyPr/>
        <a:lstStyle/>
        <a:p>
          <a:endParaRPr lang="sr-Latn-CS"/>
        </a:p>
      </dgm:t>
    </dgm:pt>
    <dgm:pt modelId="{B6373F55-5BC0-497A-B0AE-DFBE8B48E1CA}">
      <dgm:prSet custT="1"/>
      <dgm:spPr>
        <a:solidFill>
          <a:schemeClr val="bg1">
            <a:lumMod val="95000"/>
            <a:alpha val="90000"/>
          </a:schemeClr>
        </a:solidFill>
        <a:ln>
          <a:solidFill>
            <a:schemeClr val="bg1">
              <a:lumMod val="75000"/>
            </a:schemeClr>
          </a:solidFill>
        </a:ln>
      </dgm:spPr>
      <dgm:t>
        <a:bodyPr/>
        <a:lstStyle/>
        <a:p>
          <a:pPr algn="l"/>
          <a:r>
            <a:rPr lang="en-US" sz="1400" dirty="0" err="1" smtClean="0">
              <a:solidFill>
                <a:schemeClr val="tx1"/>
              </a:solidFill>
              <a:latin typeface="Arial" pitchFamily="34" charset="0"/>
              <a:cs typeface="Arial" pitchFamily="34" charset="0"/>
            </a:rPr>
            <a:t>Promocija</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efikasnosti</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resursa</a:t>
          </a:r>
          <a:r>
            <a:rPr lang="en-US" sz="1400" dirty="0" smtClean="0">
              <a:solidFill>
                <a:schemeClr val="tx1"/>
              </a:solidFill>
              <a:latin typeface="Arial" pitchFamily="34" charset="0"/>
              <a:cs typeface="Arial" pitchFamily="34" charset="0"/>
            </a:rPr>
            <a:t> i </a:t>
          </a:r>
          <a:r>
            <a:rPr lang="en-US" sz="1400" dirty="0" err="1" smtClean="0">
              <a:solidFill>
                <a:schemeClr val="tx1"/>
              </a:solidFill>
              <a:latin typeface="Arial" pitchFamily="34" charset="0"/>
              <a:cs typeface="Arial" pitchFamily="34" charset="0"/>
            </a:rPr>
            <a:t>prelazak</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na</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proizvodnju</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sa</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niskom</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emisijom</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ugljen-dioksida</a:t>
          </a:r>
          <a:endParaRPr lang="sr-Latn-CS" sz="1400" dirty="0">
            <a:solidFill>
              <a:schemeClr val="tx1"/>
            </a:solidFill>
          </a:endParaRPr>
        </a:p>
      </dgm:t>
    </dgm:pt>
    <dgm:pt modelId="{13F823C9-0CA0-45BD-BEE4-0B1A061D4CCE}" type="parTrans" cxnId="{1C3E0E9F-728E-4CE8-8CB7-9363BBDCBCBB}">
      <dgm:prSet/>
      <dgm:spPr/>
      <dgm:t>
        <a:bodyPr/>
        <a:lstStyle/>
        <a:p>
          <a:endParaRPr lang="sr-Latn-CS"/>
        </a:p>
      </dgm:t>
    </dgm:pt>
    <dgm:pt modelId="{EFFFC7EC-97BF-4956-A5FA-ECEEDCF75C40}" type="sibTrans" cxnId="{1C3E0E9F-728E-4CE8-8CB7-9363BBDCBCBB}">
      <dgm:prSet/>
      <dgm:spPr/>
      <dgm:t>
        <a:bodyPr/>
        <a:lstStyle/>
        <a:p>
          <a:endParaRPr lang="sr-Latn-CS"/>
        </a:p>
      </dgm:t>
    </dgm:pt>
    <dgm:pt modelId="{CD49F62C-828F-4D9E-80A2-7FB70EFC0A0E}">
      <dgm:prSet custT="1"/>
      <dgm:spPr>
        <a:solidFill>
          <a:schemeClr val="bg1">
            <a:lumMod val="95000"/>
            <a:alpha val="90000"/>
          </a:schemeClr>
        </a:solidFill>
        <a:ln>
          <a:solidFill>
            <a:schemeClr val="bg1">
              <a:lumMod val="75000"/>
            </a:schemeClr>
          </a:solidFill>
        </a:ln>
      </dgm:spPr>
      <dgm:t>
        <a:bodyPr/>
        <a:lstStyle/>
        <a:p>
          <a:pPr algn="l"/>
          <a:r>
            <a:rPr lang="en-US" sz="1400" dirty="0" err="1" smtClean="0">
              <a:solidFill>
                <a:schemeClr val="tx1"/>
              </a:solidFill>
              <a:latin typeface="Arial" pitchFamily="34" charset="0"/>
              <a:cs typeface="Arial" pitchFamily="34" charset="0"/>
            </a:rPr>
            <a:t>Promocija</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socijalne</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inkluzije</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smanjenja</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siromaštva</a:t>
          </a:r>
          <a:r>
            <a:rPr lang="en-US" sz="1400" dirty="0" smtClean="0">
              <a:solidFill>
                <a:schemeClr val="tx1"/>
              </a:solidFill>
              <a:latin typeface="Arial" pitchFamily="34" charset="0"/>
              <a:cs typeface="Arial" pitchFamily="34" charset="0"/>
            </a:rPr>
            <a:t> i </a:t>
          </a:r>
          <a:r>
            <a:rPr lang="en-US" sz="1400" dirty="0" err="1" smtClean="0">
              <a:solidFill>
                <a:schemeClr val="tx1"/>
              </a:solidFill>
              <a:latin typeface="Arial" pitchFamily="34" charset="0"/>
              <a:cs typeface="Arial" pitchFamily="34" charset="0"/>
            </a:rPr>
            <a:t>ekonomskog</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razvoja</a:t>
          </a:r>
          <a:r>
            <a:rPr lang="en-US" sz="1400" dirty="0" smtClean="0">
              <a:solidFill>
                <a:schemeClr val="tx1"/>
              </a:solidFill>
              <a:latin typeface="Arial" pitchFamily="34" charset="0"/>
              <a:cs typeface="Arial" pitchFamily="34" charset="0"/>
            </a:rPr>
            <a:t> u </a:t>
          </a:r>
          <a:r>
            <a:rPr lang="en-US" sz="1400" dirty="0" err="1" smtClean="0">
              <a:solidFill>
                <a:schemeClr val="tx1"/>
              </a:solidFill>
              <a:latin typeface="Arial" pitchFamily="34" charset="0"/>
              <a:cs typeface="Arial" pitchFamily="34" charset="0"/>
            </a:rPr>
            <a:t>ruralnim</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područjima</a:t>
          </a:r>
          <a:endParaRPr lang="sr-Latn-CS" sz="1400" dirty="0">
            <a:solidFill>
              <a:schemeClr val="tx1"/>
            </a:solidFill>
          </a:endParaRPr>
        </a:p>
      </dgm:t>
    </dgm:pt>
    <dgm:pt modelId="{09272836-A14A-4473-80E9-5683A9ABEFC5}" type="parTrans" cxnId="{2E4A7BE3-3774-48E7-ACD3-4CE3C60E77F6}">
      <dgm:prSet/>
      <dgm:spPr/>
      <dgm:t>
        <a:bodyPr/>
        <a:lstStyle/>
        <a:p>
          <a:endParaRPr lang="sr-Latn-CS"/>
        </a:p>
      </dgm:t>
    </dgm:pt>
    <dgm:pt modelId="{2C8BB1E7-C936-4455-B286-59058AB962A4}" type="sibTrans" cxnId="{2E4A7BE3-3774-48E7-ACD3-4CE3C60E77F6}">
      <dgm:prSet/>
      <dgm:spPr/>
      <dgm:t>
        <a:bodyPr/>
        <a:lstStyle/>
        <a:p>
          <a:endParaRPr lang="sr-Latn-CS"/>
        </a:p>
      </dgm:t>
    </dgm:pt>
    <dgm:pt modelId="{236E6EB6-2AAF-46FA-803F-DBB5711132E4}" type="pres">
      <dgm:prSet presAssocID="{17B6DC0C-3E1E-4C9D-B2DF-5CF826973982}" presName="compositeShape" presStyleCnt="0">
        <dgm:presLayoutVars>
          <dgm:dir/>
          <dgm:resizeHandles/>
        </dgm:presLayoutVars>
      </dgm:prSet>
      <dgm:spPr/>
      <dgm:t>
        <a:bodyPr/>
        <a:lstStyle/>
        <a:p>
          <a:endParaRPr lang="sr-Latn-CS"/>
        </a:p>
      </dgm:t>
    </dgm:pt>
    <dgm:pt modelId="{A6B4DAC4-E573-44EC-AF32-C178E803F97C}" type="pres">
      <dgm:prSet presAssocID="{17B6DC0C-3E1E-4C9D-B2DF-5CF826973982}" presName="pyramid" presStyleLbl="node1" presStyleIdx="0" presStyleCnt="1" custLinFactNeighborX="-30531"/>
      <dgm:spPr>
        <a:solidFill>
          <a:schemeClr val="accent2">
            <a:lumMod val="20000"/>
            <a:lumOff val="80000"/>
          </a:schemeClr>
        </a:solidFill>
        <a:ln>
          <a:solidFill>
            <a:schemeClr val="bg1">
              <a:lumMod val="85000"/>
            </a:schemeClr>
          </a:solidFill>
        </a:ln>
      </dgm:spPr>
    </dgm:pt>
    <dgm:pt modelId="{D5E94A96-B2DA-446D-81BC-E9944F6E0272}" type="pres">
      <dgm:prSet presAssocID="{17B6DC0C-3E1E-4C9D-B2DF-5CF826973982}" presName="theList" presStyleCnt="0"/>
      <dgm:spPr/>
    </dgm:pt>
    <dgm:pt modelId="{65745105-CC1E-4EBB-A12B-500EA70CE51A}" type="pres">
      <dgm:prSet presAssocID="{735F8A36-2D6D-410D-AED6-846ED4B4B9F3}" presName="aNode" presStyleLbl="fgAcc1" presStyleIdx="0" presStyleCnt="6" custScaleX="184233" custLinFactY="-12562" custLinFactNeighborX="-9774" custLinFactNeighborY="-100000">
        <dgm:presLayoutVars>
          <dgm:bulletEnabled val="1"/>
        </dgm:presLayoutVars>
      </dgm:prSet>
      <dgm:spPr/>
      <dgm:t>
        <a:bodyPr/>
        <a:lstStyle/>
        <a:p>
          <a:endParaRPr lang="sr-Latn-CS"/>
        </a:p>
      </dgm:t>
    </dgm:pt>
    <dgm:pt modelId="{F0197C56-2800-4594-8580-ED5EA3EEFDEE}" type="pres">
      <dgm:prSet presAssocID="{735F8A36-2D6D-410D-AED6-846ED4B4B9F3}" presName="aSpace" presStyleCnt="0"/>
      <dgm:spPr/>
    </dgm:pt>
    <dgm:pt modelId="{574936DE-A2E2-4579-9FDE-4E0489CD786C}" type="pres">
      <dgm:prSet presAssocID="{73C2E0A5-937A-4048-A760-CF34DE2B7D61}" presName="aNode" presStyleLbl="fgAcc1" presStyleIdx="1" presStyleCnt="6" custScaleX="185232" custLinFactNeighborX="-2096" custLinFactNeighborY="15677">
        <dgm:presLayoutVars>
          <dgm:bulletEnabled val="1"/>
        </dgm:presLayoutVars>
      </dgm:prSet>
      <dgm:spPr/>
      <dgm:t>
        <a:bodyPr/>
        <a:lstStyle/>
        <a:p>
          <a:endParaRPr lang="sr-Latn-CS"/>
        </a:p>
      </dgm:t>
    </dgm:pt>
    <dgm:pt modelId="{51A32BA2-6387-418E-9EDA-A9B0E83B873B}" type="pres">
      <dgm:prSet presAssocID="{73C2E0A5-937A-4048-A760-CF34DE2B7D61}" presName="aSpace" presStyleCnt="0"/>
      <dgm:spPr/>
    </dgm:pt>
    <dgm:pt modelId="{1425033C-800C-4690-8213-A750613F2314}" type="pres">
      <dgm:prSet presAssocID="{2C2B992D-4A18-46A4-A74D-9502C910A750}" presName="aNode" presStyleLbl="fgAcc1" presStyleIdx="2" presStyleCnt="6" custScaleX="184233" custLinFactY="18237" custLinFactNeighborX="2391" custLinFactNeighborY="100000">
        <dgm:presLayoutVars>
          <dgm:bulletEnabled val="1"/>
        </dgm:presLayoutVars>
      </dgm:prSet>
      <dgm:spPr/>
      <dgm:t>
        <a:bodyPr/>
        <a:lstStyle/>
        <a:p>
          <a:endParaRPr lang="sr-Latn-CS"/>
        </a:p>
      </dgm:t>
    </dgm:pt>
    <dgm:pt modelId="{9172A14B-16A4-4752-9C0C-3FF947004116}" type="pres">
      <dgm:prSet presAssocID="{2C2B992D-4A18-46A4-A74D-9502C910A750}" presName="aSpace" presStyleCnt="0"/>
      <dgm:spPr/>
    </dgm:pt>
    <dgm:pt modelId="{0FE748DA-9054-4F2C-AE4A-94F4839C9988}" type="pres">
      <dgm:prSet presAssocID="{74D67334-9D0C-41DD-A3EF-B09C662BC34B}" presName="aNode" presStyleLbl="fgAcc1" presStyleIdx="3" presStyleCnt="6" custScaleX="184233" custLinFactY="28382" custLinFactNeighborX="4872" custLinFactNeighborY="100000">
        <dgm:presLayoutVars>
          <dgm:bulletEnabled val="1"/>
        </dgm:presLayoutVars>
      </dgm:prSet>
      <dgm:spPr/>
      <dgm:t>
        <a:bodyPr/>
        <a:lstStyle/>
        <a:p>
          <a:endParaRPr lang="sr-Latn-CS"/>
        </a:p>
      </dgm:t>
    </dgm:pt>
    <dgm:pt modelId="{D3CDB76B-B442-469D-B885-C24ED7199550}" type="pres">
      <dgm:prSet presAssocID="{74D67334-9D0C-41DD-A3EF-B09C662BC34B}" presName="aSpace" presStyleCnt="0"/>
      <dgm:spPr/>
    </dgm:pt>
    <dgm:pt modelId="{3C96D807-F2A3-4807-8C8E-DA11ACE3DDC3}" type="pres">
      <dgm:prSet presAssocID="{B6373F55-5BC0-497A-B0AE-DFBE8B48E1CA}" presName="aNode" presStyleLbl="fgAcc1" presStyleIdx="4" presStyleCnt="6" custScaleX="184233" custLinFactY="52153" custLinFactNeighborX="2391" custLinFactNeighborY="100000">
        <dgm:presLayoutVars>
          <dgm:bulletEnabled val="1"/>
        </dgm:presLayoutVars>
      </dgm:prSet>
      <dgm:spPr/>
      <dgm:t>
        <a:bodyPr/>
        <a:lstStyle/>
        <a:p>
          <a:endParaRPr lang="sr-Latn-CS"/>
        </a:p>
      </dgm:t>
    </dgm:pt>
    <dgm:pt modelId="{A638D7FF-2C2C-4CCC-BF8E-A5C3911E06B8}" type="pres">
      <dgm:prSet presAssocID="{B6373F55-5BC0-497A-B0AE-DFBE8B48E1CA}" presName="aSpace" presStyleCnt="0"/>
      <dgm:spPr/>
    </dgm:pt>
    <dgm:pt modelId="{0CB73D5C-1441-41A8-B7AE-EBE770890C1A}" type="pres">
      <dgm:prSet presAssocID="{CD49F62C-828F-4D9E-80A2-7FB70EFC0A0E}" presName="aNode" presStyleLbl="fgAcc1" presStyleIdx="5" presStyleCnt="6" custScaleX="184233" custLinFactY="62298" custLinFactNeighborX="4872" custLinFactNeighborY="100000">
        <dgm:presLayoutVars>
          <dgm:bulletEnabled val="1"/>
        </dgm:presLayoutVars>
      </dgm:prSet>
      <dgm:spPr/>
      <dgm:t>
        <a:bodyPr/>
        <a:lstStyle/>
        <a:p>
          <a:endParaRPr lang="sr-Latn-CS"/>
        </a:p>
      </dgm:t>
    </dgm:pt>
    <dgm:pt modelId="{3A81C8C8-6199-461F-A1C7-4576F888B893}" type="pres">
      <dgm:prSet presAssocID="{CD49F62C-828F-4D9E-80A2-7FB70EFC0A0E}" presName="aSpace" presStyleCnt="0"/>
      <dgm:spPr/>
    </dgm:pt>
  </dgm:ptLst>
  <dgm:cxnLst>
    <dgm:cxn modelId="{25611410-44FD-4D0B-8909-2932602D13F0}" type="presOf" srcId="{735F8A36-2D6D-410D-AED6-846ED4B4B9F3}" destId="{65745105-CC1E-4EBB-A12B-500EA70CE51A}" srcOrd="0" destOrd="0" presId="urn:microsoft.com/office/officeart/2005/8/layout/pyramid2"/>
    <dgm:cxn modelId="{1C3E0E9F-728E-4CE8-8CB7-9363BBDCBCBB}" srcId="{17B6DC0C-3E1E-4C9D-B2DF-5CF826973982}" destId="{B6373F55-5BC0-497A-B0AE-DFBE8B48E1CA}" srcOrd="4" destOrd="0" parTransId="{13F823C9-0CA0-45BD-BEE4-0B1A061D4CCE}" sibTransId="{EFFFC7EC-97BF-4956-A5FA-ECEEDCF75C40}"/>
    <dgm:cxn modelId="{19F980E8-DFA6-407F-966E-DEA73ECCAB7A}" type="presOf" srcId="{2C2B992D-4A18-46A4-A74D-9502C910A750}" destId="{1425033C-800C-4690-8213-A750613F2314}" srcOrd="0" destOrd="0" presId="urn:microsoft.com/office/officeart/2005/8/layout/pyramid2"/>
    <dgm:cxn modelId="{6E957C8F-3ACA-495E-BC59-08FA00429FB1}" type="presOf" srcId="{73C2E0A5-937A-4048-A760-CF34DE2B7D61}" destId="{574936DE-A2E2-4579-9FDE-4E0489CD786C}" srcOrd="0" destOrd="0" presId="urn:microsoft.com/office/officeart/2005/8/layout/pyramid2"/>
    <dgm:cxn modelId="{CEEC141E-364C-4092-9FEB-C98E3F50369A}" type="presOf" srcId="{17B6DC0C-3E1E-4C9D-B2DF-5CF826973982}" destId="{236E6EB6-2AAF-46FA-803F-DBB5711132E4}" srcOrd="0" destOrd="0" presId="urn:microsoft.com/office/officeart/2005/8/layout/pyramid2"/>
    <dgm:cxn modelId="{C0CFA887-8003-4FA1-B623-57D170BF9EDA}" srcId="{17B6DC0C-3E1E-4C9D-B2DF-5CF826973982}" destId="{73C2E0A5-937A-4048-A760-CF34DE2B7D61}" srcOrd="1" destOrd="0" parTransId="{B1162B4E-069F-4AD3-84B3-607C84B4419E}" sibTransId="{3E132A99-D5F7-4F21-84D0-3A8566C43399}"/>
    <dgm:cxn modelId="{395250C8-A543-4658-A3D4-0063952B5FF6}" type="presOf" srcId="{B6373F55-5BC0-497A-B0AE-DFBE8B48E1CA}" destId="{3C96D807-F2A3-4807-8C8E-DA11ACE3DDC3}" srcOrd="0" destOrd="0" presId="urn:microsoft.com/office/officeart/2005/8/layout/pyramid2"/>
    <dgm:cxn modelId="{B73184DD-139E-4545-9472-6ED605F6E45D}" type="presOf" srcId="{74D67334-9D0C-41DD-A3EF-B09C662BC34B}" destId="{0FE748DA-9054-4F2C-AE4A-94F4839C9988}" srcOrd="0" destOrd="0" presId="urn:microsoft.com/office/officeart/2005/8/layout/pyramid2"/>
    <dgm:cxn modelId="{BA9BF1D1-CCEE-46BF-BE57-25641A805C31}" type="presOf" srcId="{CD49F62C-828F-4D9E-80A2-7FB70EFC0A0E}" destId="{0CB73D5C-1441-41A8-B7AE-EBE770890C1A}" srcOrd="0" destOrd="0" presId="urn:microsoft.com/office/officeart/2005/8/layout/pyramid2"/>
    <dgm:cxn modelId="{8D163ED8-8BD0-4442-90B6-BD143FFD6894}" srcId="{17B6DC0C-3E1E-4C9D-B2DF-5CF826973982}" destId="{74D67334-9D0C-41DD-A3EF-B09C662BC34B}" srcOrd="3" destOrd="0" parTransId="{133D8114-4A9F-4CD5-808F-CEFCDCEA734E}" sibTransId="{3198EAC3-4516-4F93-8472-FAB578FEE877}"/>
    <dgm:cxn modelId="{2E4A7BE3-3774-48E7-ACD3-4CE3C60E77F6}" srcId="{17B6DC0C-3E1E-4C9D-B2DF-5CF826973982}" destId="{CD49F62C-828F-4D9E-80A2-7FB70EFC0A0E}" srcOrd="5" destOrd="0" parTransId="{09272836-A14A-4473-80E9-5683A9ABEFC5}" sibTransId="{2C8BB1E7-C936-4455-B286-59058AB962A4}"/>
    <dgm:cxn modelId="{F3A1CE06-681C-4EA1-AF86-F7B887271A9A}" srcId="{17B6DC0C-3E1E-4C9D-B2DF-5CF826973982}" destId="{735F8A36-2D6D-410D-AED6-846ED4B4B9F3}" srcOrd="0" destOrd="0" parTransId="{FDAC1A7F-4FE6-4B5A-ADF5-F35A72ED2402}" sibTransId="{AB401443-DFEA-4A67-BF91-34E6136ACAB2}"/>
    <dgm:cxn modelId="{B7979AB0-02CD-43C1-836D-B68EFC3D8F9C}" srcId="{17B6DC0C-3E1E-4C9D-B2DF-5CF826973982}" destId="{2C2B992D-4A18-46A4-A74D-9502C910A750}" srcOrd="2" destOrd="0" parTransId="{661DC11A-7859-409A-8272-A9536B910F95}" sibTransId="{A626FBC6-D9D6-4C97-9D5C-124E6002807A}"/>
    <dgm:cxn modelId="{A738DB1C-FEC7-4B73-AA72-24354167AE2C}" type="presParOf" srcId="{236E6EB6-2AAF-46FA-803F-DBB5711132E4}" destId="{A6B4DAC4-E573-44EC-AF32-C178E803F97C}" srcOrd="0" destOrd="0" presId="urn:microsoft.com/office/officeart/2005/8/layout/pyramid2"/>
    <dgm:cxn modelId="{82C7554C-8DFD-4F56-8AE4-B779759ED58C}" type="presParOf" srcId="{236E6EB6-2AAF-46FA-803F-DBB5711132E4}" destId="{D5E94A96-B2DA-446D-81BC-E9944F6E0272}" srcOrd="1" destOrd="0" presId="urn:microsoft.com/office/officeart/2005/8/layout/pyramid2"/>
    <dgm:cxn modelId="{E72532FB-3753-4D20-A7B3-E26C05EC2EC9}" type="presParOf" srcId="{D5E94A96-B2DA-446D-81BC-E9944F6E0272}" destId="{65745105-CC1E-4EBB-A12B-500EA70CE51A}" srcOrd="0" destOrd="0" presId="urn:microsoft.com/office/officeart/2005/8/layout/pyramid2"/>
    <dgm:cxn modelId="{ABF472AC-524A-469B-9284-77ACC06832FE}" type="presParOf" srcId="{D5E94A96-B2DA-446D-81BC-E9944F6E0272}" destId="{F0197C56-2800-4594-8580-ED5EA3EEFDEE}" srcOrd="1" destOrd="0" presId="urn:microsoft.com/office/officeart/2005/8/layout/pyramid2"/>
    <dgm:cxn modelId="{CC331E8B-A848-4E64-B174-92361D8D184B}" type="presParOf" srcId="{D5E94A96-B2DA-446D-81BC-E9944F6E0272}" destId="{574936DE-A2E2-4579-9FDE-4E0489CD786C}" srcOrd="2" destOrd="0" presId="urn:microsoft.com/office/officeart/2005/8/layout/pyramid2"/>
    <dgm:cxn modelId="{E44B6321-668A-4ACF-A1EC-04F89364FA3B}" type="presParOf" srcId="{D5E94A96-B2DA-446D-81BC-E9944F6E0272}" destId="{51A32BA2-6387-418E-9EDA-A9B0E83B873B}" srcOrd="3" destOrd="0" presId="urn:microsoft.com/office/officeart/2005/8/layout/pyramid2"/>
    <dgm:cxn modelId="{3DDD7D6A-134C-45BE-BA61-3250592AE273}" type="presParOf" srcId="{D5E94A96-B2DA-446D-81BC-E9944F6E0272}" destId="{1425033C-800C-4690-8213-A750613F2314}" srcOrd="4" destOrd="0" presId="urn:microsoft.com/office/officeart/2005/8/layout/pyramid2"/>
    <dgm:cxn modelId="{4F597167-FB20-4339-991A-A1237BD4D53C}" type="presParOf" srcId="{D5E94A96-B2DA-446D-81BC-E9944F6E0272}" destId="{9172A14B-16A4-4752-9C0C-3FF947004116}" srcOrd="5" destOrd="0" presId="urn:microsoft.com/office/officeart/2005/8/layout/pyramid2"/>
    <dgm:cxn modelId="{49F0C735-8620-44E1-8C12-1F369E97B830}" type="presParOf" srcId="{D5E94A96-B2DA-446D-81BC-E9944F6E0272}" destId="{0FE748DA-9054-4F2C-AE4A-94F4839C9988}" srcOrd="6" destOrd="0" presId="urn:microsoft.com/office/officeart/2005/8/layout/pyramid2"/>
    <dgm:cxn modelId="{958857CD-C15A-48E2-BF89-3AADDD939014}" type="presParOf" srcId="{D5E94A96-B2DA-446D-81BC-E9944F6E0272}" destId="{D3CDB76B-B442-469D-B885-C24ED7199550}" srcOrd="7" destOrd="0" presId="urn:microsoft.com/office/officeart/2005/8/layout/pyramid2"/>
    <dgm:cxn modelId="{CD43F8B7-6BC3-4C01-BA85-C73F3869D0D8}" type="presParOf" srcId="{D5E94A96-B2DA-446D-81BC-E9944F6E0272}" destId="{3C96D807-F2A3-4807-8C8E-DA11ACE3DDC3}" srcOrd="8" destOrd="0" presId="urn:microsoft.com/office/officeart/2005/8/layout/pyramid2"/>
    <dgm:cxn modelId="{9114E470-BDD7-4081-95B5-DB2CC455EE4A}" type="presParOf" srcId="{D5E94A96-B2DA-446D-81BC-E9944F6E0272}" destId="{A638D7FF-2C2C-4CCC-BF8E-A5C3911E06B8}" srcOrd="9" destOrd="0" presId="urn:microsoft.com/office/officeart/2005/8/layout/pyramid2"/>
    <dgm:cxn modelId="{A822B712-C976-4EC2-A911-21065EDE03C4}" type="presParOf" srcId="{D5E94A96-B2DA-446D-81BC-E9944F6E0272}" destId="{0CB73D5C-1441-41A8-B7AE-EBE770890C1A}" srcOrd="10" destOrd="0" presId="urn:microsoft.com/office/officeart/2005/8/layout/pyramid2"/>
    <dgm:cxn modelId="{A5DA395D-1E7E-4306-BC07-75FB62157770}" type="presParOf" srcId="{D5E94A96-B2DA-446D-81BC-E9944F6E0272}" destId="{3A81C8C8-6199-461F-A1C7-4576F888B893}"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4DAC4-E573-44EC-AF32-C178E803F97C}">
      <dsp:nvSpPr>
        <dsp:cNvPr id="0" name=""/>
        <dsp:cNvSpPr/>
      </dsp:nvSpPr>
      <dsp:spPr>
        <a:xfrm>
          <a:off x="0" y="0"/>
          <a:ext cx="5184576" cy="5184576"/>
        </a:xfrm>
        <a:prstGeom prst="triangle">
          <a:avLst/>
        </a:prstGeom>
        <a:solidFill>
          <a:schemeClr val="accent2">
            <a:lumMod val="20000"/>
            <a:lumOff val="80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sp>
    <dsp:sp modelId="{65745105-CC1E-4EBB-A12B-500EA70CE51A}">
      <dsp:nvSpPr>
        <dsp:cNvPr id="0" name=""/>
        <dsp:cNvSpPr/>
      </dsp:nvSpPr>
      <dsp:spPr>
        <a:xfrm>
          <a:off x="1176834" y="367451"/>
          <a:ext cx="6208604" cy="613643"/>
        </a:xfrm>
        <a:prstGeom prst="roundRect">
          <a:avLst/>
        </a:prstGeom>
        <a:solidFill>
          <a:schemeClr val="bg1">
            <a:lumMod val="95000"/>
            <a:alpha val="9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t-BR" sz="1400" b="1" kern="1200" dirty="0" smtClean="0">
              <a:solidFill>
                <a:srgbClr val="FF0000"/>
              </a:solidFill>
              <a:latin typeface="Arial" pitchFamily="34" charset="0"/>
              <a:cs typeface="Arial" pitchFamily="34" charset="0"/>
            </a:rPr>
            <a:t>Podsticanje transfera znanja i inovacija</a:t>
          </a:r>
          <a:endParaRPr lang="sr-Latn-CS" sz="1400" b="1" kern="1200" dirty="0">
            <a:solidFill>
              <a:srgbClr val="FF0000"/>
            </a:solidFill>
          </a:endParaRPr>
        </a:p>
      </dsp:txBody>
      <dsp:txXfrm>
        <a:off x="1206790" y="397407"/>
        <a:ext cx="6148692" cy="553731"/>
      </dsp:txXfrm>
    </dsp:sp>
    <dsp:sp modelId="{574936DE-A2E2-4579-9FDE-4E0489CD786C}">
      <dsp:nvSpPr>
        <dsp:cNvPr id="0" name=""/>
        <dsp:cNvSpPr/>
      </dsp:nvSpPr>
      <dsp:spPr>
        <a:xfrm>
          <a:off x="1418747" y="1223615"/>
          <a:ext cx="6242270" cy="613643"/>
        </a:xfrm>
        <a:prstGeom prst="roundRect">
          <a:avLst/>
        </a:prstGeom>
        <a:solidFill>
          <a:schemeClr val="bg1">
            <a:lumMod val="95000"/>
            <a:alpha val="9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vi-VN" sz="1400" kern="1200" dirty="0" smtClean="0">
              <a:solidFill>
                <a:schemeClr val="tx1"/>
              </a:solidFill>
              <a:latin typeface="Arial" pitchFamily="34" charset="0"/>
              <a:cs typeface="Arial" pitchFamily="34" charset="0"/>
            </a:rPr>
            <a:t>Unapređenje konkurentnosti svih vrsta poljoprivredne proizvodnje i održivo upravljanje šumama</a:t>
          </a:r>
          <a:endParaRPr lang="sr-Latn-CS" sz="1400" kern="1200" dirty="0">
            <a:solidFill>
              <a:schemeClr val="tx1"/>
            </a:solidFill>
          </a:endParaRPr>
        </a:p>
      </dsp:txBody>
      <dsp:txXfrm>
        <a:off x="1448703" y="1253571"/>
        <a:ext cx="6182358" cy="553731"/>
      </dsp:txXfrm>
    </dsp:sp>
    <dsp:sp modelId="{1425033C-800C-4690-8213-A750613F2314}">
      <dsp:nvSpPr>
        <dsp:cNvPr id="0" name=""/>
        <dsp:cNvSpPr/>
      </dsp:nvSpPr>
      <dsp:spPr>
        <a:xfrm>
          <a:off x="1586791" y="2090554"/>
          <a:ext cx="6208604" cy="613643"/>
        </a:xfrm>
        <a:prstGeom prst="roundRect">
          <a:avLst/>
        </a:prstGeom>
        <a:solidFill>
          <a:schemeClr val="bg1">
            <a:lumMod val="95000"/>
            <a:alpha val="9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err="1" smtClean="0">
              <a:solidFill>
                <a:schemeClr val="tx1"/>
              </a:solidFill>
              <a:latin typeface="Arial" pitchFamily="34" charset="0"/>
              <a:cs typeface="Arial" pitchFamily="34" charset="0"/>
            </a:rPr>
            <a:t>Promocija</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organizacija</a:t>
          </a:r>
          <a:r>
            <a:rPr lang="en-US" sz="1400" kern="1200" dirty="0" smtClean="0">
              <a:solidFill>
                <a:schemeClr val="tx1"/>
              </a:solidFill>
              <a:latin typeface="Arial" pitchFamily="34" charset="0"/>
              <a:cs typeface="Arial" pitchFamily="34" charset="0"/>
            </a:rPr>
            <a:t> u </a:t>
          </a:r>
          <a:r>
            <a:rPr lang="en-US" sz="1400" kern="1200" dirty="0" err="1" smtClean="0">
              <a:solidFill>
                <a:schemeClr val="tx1"/>
              </a:solidFill>
              <a:latin typeface="Arial" pitchFamily="34" charset="0"/>
              <a:cs typeface="Arial" pitchFamily="34" charset="0"/>
            </a:rPr>
            <a:t>tržišnom</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lancu</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uključujući</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preradu</a:t>
          </a:r>
          <a:r>
            <a:rPr lang="en-US" sz="1400" kern="1200" dirty="0" smtClean="0">
              <a:solidFill>
                <a:schemeClr val="tx1"/>
              </a:solidFill>
              <a:latin typeface="Arial" pitchFamily="34" charset="0"/>
              <a:cs typeface="Arial" pitchFamily="34" charset="0"/>
            </a:rPr>
            <a:t> i marketing i </a:t>
          </a:r>
          <a:r>
            <a:rPr lang="en-US" sz="1400" kern="1200" dirty="0" err="1" smtClean="0">
              <a:solidFill>
                <a:schemeClr val="tx1"/>
              </a:solidFill>
              <a:latin typeface="Arial" pitchFamily="34" charset="0"/>
              <a:cs typeface="Arial" pitchFamily="34" charset="0"/>
            </a:rPr>
            <a:t>upravljanje</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rizikom</a:t>
          </a:r>
          <a:endParaRPr lang="sr-Latn-CS" sz="1400" kern="1200" dirty="0">
            <a:solidFill>
              <a:schemeClr val="tx1"/>
            </a:solidFill>
          </a:endParaRPr>
        </a:p>
      </dsp:txBody>
      <dsp:txXfrm>
        <a:off x="1616747" y="2120510"/>
        <a:ext cx="6148692" cy="553731"/>
      </dsp:txXfrm>
    </dsp:sp>
    <dsp:sp modelId="{0FE748DA-9054-4F2C-AE4A-94F4839C9988}">
      <dsp:nvSpPr>
        <dsp:cNvPr id="0" name=""/>
        <dsp:cNvSpPr/>
      </dsp:nvSpPr>
      <dsp:spPr>
        <a:xfrm>
          <a:off x="1670400" y="2843157"/>
          <a:ext cx="6208604" cy="613643"/>
        </a:xfrm>
        <a:prstGeom prst="roundRect">
          <a:avLst/>
        </a:prstGeom>
        <a:solidFill>
          <a:schemeClr val="bg1">
            <a:lumMod val="95000"/>
            <a:alpha val="9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vi-VN" sz="1400" kern="1200" dirty="0" smtClean="0">
              <a:solidFill>
                <a:schemeClr val="tx1"/>
              </a:solidFill>
              <a:latin typeface="Arial" pitchFamily="34" charset="0"/>
              <a:cs typeface="Arial" pitchFamily="34" charset="0"/>
            </a:rPr>
            <a:t>Obnavljanje, očuvanje i unapređenje ekosistema</a:t>
          </a:r>
          <a:endParaRPr lang="sr-Latn-CS" sz="1400" kern="1200" dirty="0">
            <a:solidFill>
              <a:schemeClr val="tx1"/>
            </a:solidFill>
          </a:endParaRPr>
        </a:p>
      </dsp:txBody>
      <dsp:txXfrm>
        <a:off x="1700356" y="2873113"/>
        <a:ext cx="6148692" cy="553731"/>
      </dsp:txXfrm>
    </dsp:sp>
    <dsp:sp modelId="{3C96D807-F2A3-4807-8C8E-DA11ACE3DDC3}">
      <dsp:nvSpPr>
        <dsp:cNvPr id="0" name=""/>
        <dsp:cNvSpPr/>
      </dsp:nvSpPr>
      <dsp:spPr>
        <a:xfrm>
          <a:off x="1586791" y="3679375"/>
          <a:ext cx="6208604" cy="613643"/>
        </a:xfrm>
        <a:prstGeom prst="roundRect">
          <a:avLst/>
        </a:prstGeom>
        <a:solidFill>
          <a:schemeClr val="bg1">
            <a:lumMod val="95000"/>
            <a:alpha val="9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err="1" smtClean="0">
              <a:solidFill>
                <a:schemeClr val="tx1"/>
              </a:solidFill>
              <a:latin typeface="Arial" pitchFamily="34" charset="0"/>
              <a:cs typeface="Arial" pitchFamily="34" charset="0"/>
            </a:rPr>
            <a:t>Promocija</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efikasnosti</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resursa</a:t>
          </a:r>
          <a:r>
            <a:rPr lang="en-US" sz="1400" kern="1200" dirty="0" smtClean="0">
              <a:solidFill>
                <a:schemeClr val="tx1"/>
              </a:solidFill>
              <a:latin typeface="Arial" pitchFamily="34" charset="0"/>
              <a:cs typeface="Arial" pitchFamily="34" charset="0"/>
            </a:rPr>
            <a:t> i </a:t>
          </a:r>
          <a:r>
            <a:rPr lang="en-US" sz="1400" kern="1200" dirty="0" err="1" smtClean="0">
              <a:solidFill>
                <a:schemeClr val="tx1"/>
              </a:solidFill>
              <a:latin typeface="Arial" pitchFamily="34" charset="0"/>
              <a:cs typeface="Arial" pitchFamily="34" charset="0"/>
            </a:rPr>
            <a:t>prelazak</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na</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proizvodnju</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sa</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niskom</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emisijom</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ugljen-dioksida</a:t>
          </a:r>
          <a:endParaRPr lang="sr-Latn-CS" sz="1400" kern="1200" dirty="0">
            <a:solidFill>
              <a:schemeClr val="tx1"/>
            </a:solidFill>
          </a:endParaRPr>
        </a:p>
      </dsp:txBody>
      <dsp:txXfrm>
        <a:off x="1616747" y="3709331"/>
        <a:ext cx="6148692" cy="553731"/>
      </dsp:txXfrm>
    </dsp:sp>
    <dsp:sp modelId="{0CB73D5C-1441-41A8-B7AE-EBE770890C1A}">
      <dsp:nvSpPr>
        <dsp:cNvPr id="0" name=""/>
        <dsp:cNvSpPr/>
      </dsp:nvSpPr>
      <dsp:spPr>
        <a:xfrm>
          <a:off x="1670400" y="4431977"/>
          <a:ext cx="6208604" cy="613643"/>
        </a:xfrm>
        <a:prstGeom prst="roundRect">
          <a:avLst/>
        </a:prstGeom>
        <a:solidFill>
          <a:schemeClr val="bg1">
            <a:lumMod val="95000"/>
            <a:alpha val="9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err="1" smtClean="0">
              <a:solidFill>
                <a:schemeClr val="tx1"/>
              </a:solidFill>
              <a:latin typeface="Arial" pitchFamily="34" charset="0"/>
              <a:cs typeface="Arial" pitchFamily="34" charset="0"/>
            </a:rPr>
            <a:t>Promocija</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socijalne</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inkluzije</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smanjenja</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siromaštva</a:t>
          </a:r>
          <a:r>
            <a:rPr lang="en-US" sz="1400" kern="1200" dirty="0" smtClean="0">
              <a:solidFill>
                <a:schemeClr val="tx1"/>
              </a:solidFill>
              <a:latin typeface="Arial" pitchFamily="34" charset="0"/>
              <a:cs typeface="Arial" pitchFamily="34" charset="0"/>
            </a:rPr>
            <a:t> i </a:t>
          </a:r>
          <a:r>
            <a:rPr lang="en-US" sz="1400" kern="1200" dirty="0" err="1" smtClean="0">
              <a:solidFill>
                <a:schemeClr val="tx1"/>
              </a:solidFill>
              <a:latin typeface="Arial" pitchFamily="34" charset="0"/>
              <a:cs typeface="Arial" pitchFamily="34" charset="0"/>
            </a:rPr>
            <a:t>ekonomskog</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razvoja</a:t>
          </a:r>
          <a:r>
            <a:rPr lang="en-US" sz="1400" kern="1200" dirty="0" smtClean="0">
              <a:solidFill>
                <a:schemeClr val="tx1"/>
              </a:solidFill>
              <a:latin typeface="Arial" pitchFamily="34" charset="0"/>
              <a:cs typeface="Arial" pitchFamily="34" charset="0"/>
            </a:rPr>
            <a:t> u </a:t>
          </a:r>
          <a:r>
            <a:rPr lang="en-US" sz="1400" kern="1200" dirty="0" err="1" smtClean="0">
              <a:solidFill>
                <a:schemeClr val="tx1"/>
              </a:solidFill>
              <a:latin typeface="Arial" pitchFamily="34" charset="0"/>
              <a:cs typeface="Arial" pitchFamily="34" charset="0"/>
            </a:rPr>
            <a:t>ruralnim</a:t>
          </a:r>
          <a:r>
            <a:rPr lang="en-US" sz="1400" kern="1200" dirty="0" smtClean="0">
              <a:solidFill>
                <a:schemeClr val="tx1"/>
              </a:solidFill>
              <a:latin typeface="Arial" pitchFamily="34" charset="0"/>
              <a:cs typeface="Arial" pitchFamily="34" charset="0"/>
            </a:rPr>
            <a:t> </a:t>
          </a:r>
          <a:r>
            <a:rPr lang="en-US" sz="1400" kern="1200" dirty="0" err="1" smtClean="0">
              <a:solidFill>
                <a:schemeClr val="tx1"/>
              </a:solidFill>
              <a:latin typeface="Arial" pitchFamily="34" charset="0"/>
              <a:cs typeface="Arial" pitchFamily="34" charset="0"/>
            </a:rPr>
            <a:t>područjima</a:t>
          </a:r>
          <a:endParaRPr lang="sr-Latn-CS" sz="1400" kern="1200" dirty="0">
            <a:solidFill>
              <a:schemeClr val="tx1"/>
            </a:solidFill>
          </a:endParaRPr>
        </a:p>
      </dsp:txBody>
      <dsp:txXfrm>
        <a:off x="1700356" y="4461933"/>
        <a:ext cx="6148692" cy="55373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21F2AA-C051-4EB3-8818-CFE7E30DFF82}"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D3A7-AD45-4BFD-8E61-3B7B56D661C2}" type="slidenum">
              <a:rPr lang="en-US" smtClean="0"/>
              <a:t>‹#›</a:t>
            </a:fld>
            <a:endParaRPr lang="en-US"/>
          </a:p>
        </p:txBody>
      </p:sp>
    </p:spTree>
    <p:extLst>
      <p:ext uri="{BB962C8B-B14F-4D97-AF65-F5344CB8AC3E}">
        <p14:creationId xmlns:p14="http://schemas.microsoft.com/office/powerpoint/2010/main" val="19622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1F2AA-C051-4EB3-8818-CFE7E30DFF82}"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D3A7-AD45-4BFD-8E61-3B7B56D661C2}" type="slidenum">
              <a:rPr lang="en-US" smtClean="0"/>
              <a:t>‹#›</a:t>
            </a:fld>
            <a:endParaRPr lang="en-US"/>
          </a:p>
        </p:txBody>
      </p:sp>
    </p:spTree>
    <p:extLst>
      <p:ext uri="{BB962C8B-B14F-4D97-AF65-F5344CB8AC3E}">
        <p14:creationId xmlns:p14="http://schemas.microsoft.com/office/powerpoint/2010/main" val="49902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1F2AA-C051-4EB3-8818-CFE7E30DFF82}"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D3A7-AD45-4BFD-8E61-3B7B56D661C2}" type="slidenum">
              <a:rPr lang="en-US" smtClean="0"/>
              <a:t>‹#›</a:t>
            </a:fld>
            <a:endParaRPr lang="en-US"/>
          </a:p>
        </p:txBody>
      </p:sp>
    </p:spTree>
    <p:extLst>
      <p:ext uri="{BB962C8B-B14F-4D97-AF65-F5344CB8AC3E}">
        <p14:creationId xmlns:p14="http://schemas.microsoft.com/office/powerpoint/2010/main" val="316254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9140429"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28683" name="Rectangle 11"/>
          <p:cNvSpPr>
            <a:spLocks noGrp="1" noChangeArrowheads="1"/>
          </p:cNvSpPr>
          <p:nvPr>
            <p:ph type="ctrTitle" sz="quarter"/>
          </p:nvPr>
        </p:nvSpPr>
        <p:spPr>
          <a:xfrm>
            <a:off x="685800" y="1736726"/>
            <a:ext cx="7772400" cy="1920875"/>
          </a:xfrm>
        </p:spPr>
        <p:txBody>
          <a:bodyPr/>
          <a:lstStyle>
            <a:lvl1pPr>
              <a:defRPr sz="6000"/>
            </a:lvl1pPr>
          </a:lstStyle>
          <a:p>
            <a:r>
              <a:rPr lang="en-US"/>
              <a:t>Click to edit Master title style</a:t>
            </a:r>
          </a:p>
        </p:txBody>
      </p:sp>
      <p:sp>
        <p:nvSpPr>
          <p:cNvPr id="286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01B146AC-E036-4C38-9707-D9084F615DC3}" type="datetimeFigureOut">
              <a:rPr lang="en-US">
                <a:solidFill>
                  <a:srgbClr val="FFFFFF"/>
                </a:solidFill>
              </a:rPr>
              <a:pPr>
                <a:defRPr/>
              </a:pPr>
              <a:t>5/29/2022</a:t>
            </a:fld>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0263BD9-012E-44FE-B014-AA77BB7AC4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7155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F174487C-9636-4C0C-A540-8386FF39F2B6}" type="datetimeFigureOut">
              <a:rPr lang="en-US">
                <a:solidFill>
                  <a:srgbClr val="FFFFFF"/>
                </a:solidFill>
              </a:rPr>
              <a:pPr>
                <a:defRPr/>
              </a:pPr>
              <a:t>5/29/2022</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214572E-6845-47AB-8653-0386D59605D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58997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710"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A8020573-A6FB-4B75-B1A0-E9894187DEC0}" type="datetimeFigureOut">
              <a:rPr lang="en-US">
                <a:solidFill>
                  <a:srgbClr val="FFFFFF"/>
                </a:solidFill>
              </a:rPr>
              <a:pPr>
                <a:defRPr/>
              </a:pPr>
              <a:t>5/29/2022</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D7C236E-DB2E-4F63-A76B-E8846C3EFAAF}"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34076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600201"/>
            <a:ext cx="4057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C02FFB31-8B3B-4912-B203-9A627D61A774}" type="datetimeFigureOut">
              <a:rPr lang="en-US">
                <a:solidFill>
                  <a:srgbClr val="FFFFFF"/>
                </a:solidFill>
              </a:rPr>
              <a:pPr>
                <a:defRPr/>
              </a:pPr>
              <a:t>5/29/2022</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A93C5A8-684D-4B04-8A6F-1181A82F8A2E}"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61060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397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397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535113"/>
            <a:ext cx="4042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628" y="2174875"/>
            <a:ext cx="4042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DE174099-B831-47BE-B76E-49AD11C389BE}" type="datetimeFigureOut">
              <a:rPr lang="en-US">
                <a:solidFill>
                  <a:srgbClr val="FFFFFF"/>
                </a:solidFill>
              </a:rPr>
              <a:pPr>
                <a:defRPr/>
              </a:pPr>
              <a:t>5/29/2022</a:t>
            </a:fld>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3BF97297-8B2C-43F0-B94B-08E2368FB413}"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6805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C337D8F7-C480-44F8-854B-5A385BD8F474}" type="datetimeFigureOut">
              <a:rPr lang="en-US">
                <a:solidFill>
                  <a:srgbClr val="FFFFFF"/>
                </a:solidFill>
              </a:rPr>
              <a:pPr>
                <a:defRPr/>
              </a:pPr>
              <a:t>5/29/2022</a:t>
            </a:fld>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D6A925E7-CF0F-45B5-AA0C-273F14699644}"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1991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EEAC5C59-3CAA-47BD-B914-680B021FEC01}" type="datetimeFigureOut">
              <a:rPr lang="en-US">
                <a:solidFill>
                  <a:srgbClr val="FFFFFF"/>
                </a:solidFill>
              </a:rPr>
              <a:pPr>
                <a:defRPr/>
              </a:pPr>
              <a:t>5/29/2022</a:t>
            </a:fld>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E635EB7D-104B-4505-937B-597FFCB9161D}"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09726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71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448" y="273051"/>
            <a:ext cx="511135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71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D8EC9F5-C492-4AAE-A106-03C0F7FC9C5B}" type="datetimeFigureOut">
              <a:rPr lang="en-US">
                <a:solidFill>
                  <a:srgbClr val="FFFFFF"/>
                </a:solidFill>
              </a:rPr>
              <a:pPr>
                <a:defRPr/>
              </a:pPr>
              <a:t>5/29/2022</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CCBC080-6EFB-4CEF-803D-B6286862F31F}"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5729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1F2AA-C051-4EB3-8818-CFE7E30DFF82}"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D3A7-AD45-4BFD-8E61-3B7B56D661C2}" type="slidenum">
              <a:rPr lang="en-US" smtClean="0"/>
              <a:t>‹#›</a:t>
            </a:fld>
            <a:endParaRPr lang="en-US"/>
          </a:p>
        </p:txBody>
      </p:sp>
    </p:spTree>
    <p:extLst>
      <p:ext uri="{BB962C8B-B14F-4D97-AF65-F5344CB8AC3E}">
        <p14:creationId xmlns:p14="http://schemas.microsoft.com/office/powerpoint/2010/main" val="3547855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189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189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8AB8FCFA-3A5E-4551-BE44-3AF8E4AB3D09}" type="datetimeFigureOut">
              <a:rPr lang="en-US">
                <a:solidFill>
                  <a:srgbClr val="FFFFFF"/>
                </a:solidFill>
              </a:rPr>
              <a:pPr>
                <a:defRPr/>
              </a:pPr>
              <a:t>5/29/2022</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465A776-3FFF-4339-A060-48CC9F4A272D}"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31223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818E06C8-310C-419C-BF50-378B81676608}" type="datetimeFigureOut">
              <a:rPr lang="en-US">
                <a:solidFill>
                  <a:srgbClr val="FFFFFF"/>
                </a:solidFill>
              </a:rPr>
              <a:pPr>
                <a:defRPr/>
              </a:pPr>
              <a:t>5/29/2022</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F8DCE55-39A2-4854-BE47-276DB75B60EA}"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48871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579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B3B2B8BB-99D7-4A09-824C-25ED64381A68}" type="datetimeFigureOut">
              <a:rPr lang="en-US">
                <a:solidFill>
                  <a:srgbClr val="FFFFFF"/>
                </a:solidFill>
              </a:rPr>
              <a:pPr>
                <a:defRPr/>
              </a:pPr>
              <a:t>5/29/2022</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5C69029-5B58-423E-BB49-AD53C9F9FAE4}"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1488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21F2AA-C051-4EB3-8818-CFE7E30DFF82}"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7D3A7-AD45-4BFD-8E61-3B7B56D661C2}" type="slidenum">
              <a:rPr lang="en-US" smtClean="0"/>
              <a:t>‹#›</a:t>
            </a:fld>
            <a:endParaRPr lang="en-US"/>
          </a:p>
        </p:txBody>
      </p:sp>
    </p:spTree>
    <p:extLst>
      <p:ext uri="{BB962C8B-B14F-4D97-AF65-F5344CB8AC3E}">
        <p14:creationId xmlns:p14="http://schemas.microsoft.com/office/powerpoint/2010/main" val="300235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21F2AA-C051-4EB3-8818-CFE7E30DFF82}" type="datetimeFigureOut">
              <a:rPr lang="en-US" smtClean="0"/>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7D3A7-AD45-4BFD-8E61-3B7B56D661C2}" type="slidenum">
              <a:rPr lang="en-US" smtClean="0"/>
              <a:t>‹#›</a:t>
            </a:fld>
            <a:endParaRPr lang="en-US"/>
          </a:p>
        </p:txBody>
      </p:sp>
    </p:spTree>
    <p:extLst>
      <p:ext uri="{BB962C8B-B14F-4D97-AF65-F5344CB8AC3E}">
        <p14:creationId xmlns:p14="http://schemas.microsoft.com/office/powerpoint/2010/main" val="289664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21F2AA-C051-4EB3-8818-CFE7E30DFF82}" type="datetimeFigureOut">
              <a:rPr lang="en-US" smtClean="0"/>
              <a:t>5/29/2022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7D3A7-AD45-4BFD-8E61-3B7B56D661C2}" type="slidenum">
              <a:rPr lang="en-US" smtClean="0"/>
              <a:t>‹#›</a:t>
            </a:fld>
            <a:endParaRPr lang="en-US"/>
          </a:p>
        </p:txBody>
      </p:sp>
    </p:spTree>
    <p:extLst>
      <p:ext uri="{BB962C8B-B14F-4D97-AF65-F5344CB8AC3E}">
        <p14:creationId xmlns:p14="http://schemas.microsoft.com/office/powerpoint/2010/main" val="207396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21F2AA-C051-4EB3-8818-CFE7E30DFF82}" type="datetimeFigureOut">
              <a:rPr lang="en-US" smtClean="0"/>
              <a:t>5/29/2022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7D3A7-AD45-4BFD-8E61-3B7B56D661C2}" type="slidenum">
              <a:rPr lang="en-US" smtClean="0"/>
              <a:t>‹#›</a:t>
            </a:fld>
            <a:endParaRPr lang="en-US"/>
          </a:p>
        </p:txBody>
      </p:sp>
    </p:spTree>
    <p:extLst>
      <p:ext uri="{BB962C8B-B14F-4D97-AF65-F5344CB8AC3E}">
        <p14:creationId xmlns:p14="http://schemas.microsoft.com/office/powerpoint/2010/main" val="386330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1F2AA-C051-4EB3-8818-CFE7E30DFF82}" type="datetimeFigureOut">
              <a:rPr lang="en-US" smtClean="0"/>
              <a:t>5/29/2022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7D3A7-AD45-4BFD-8E61-3B7B56D661C2}" type="slidenum">
              <a:rPr lang="en-US" smtClean="0"/>
              <a:t>‹#›</a:t>
            </a:fld>
            <a:endParaRPr lang="en-US"/>
          </a:p>
        </p:txBody>
      </p:sp>
    </p:spTree>
    <p:extLst>
      <p:ext uri="{BB962C8B-B14F-4D97-AF65-F5344CB8AC3E}">
        <p14:creationId xmlns:p14="http://schemas.microsoft.com/office/powerpoint/2010/main" val="93974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1F2AA-C051-4EB3-8818-CFE7E30DFF82}" type="datetimeFigureOut">
              <a:rPr lang="en-US" smtClean="0"/>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7D3A7-AD45-4BFD-8E61-3B7B56D661C2}" type="slidenum">
              <a:rPr lang="en-US" smtClean="0"/>
              <a:t>‹#›</a:t>
            </a:fld>
            <a:endParaRPr lang="en-US"/>
          </a:p>
        </p:txBody>
      </p:sp>
    </p:spTree>
    <p:extLst>
      <p:ext uri="{BB962C8B-B14F-4D97-AF65-F5344CB8AC3E}">
        <p14:creationId xmlns:p14="http://schemas.microsoft.com/office/powerpoint/2010/main" val="396802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1F2AA-C051-4EB3-8818-CFE7E30DFF82}" type="datetimeFigureOut">
              <a:rPr lang="en-US" smtClean="0"/>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7D3A7-AD45-4BFD-8E61-3B7B56D661C2}" type="slidenum">
              <a:rPr lang="en-US" smtClean="0"/>
              <a:t>‹#›</a:t>
            </a:fld>
            <a:endParaRPr lang="en-US"/>
          </a:p>
        </p:txBody>
      </p:sp>
    </p:spTree>
    <p:extLst>
      <p:ext uri="{BB962C8B-B14F-4D97-AF65-F5344CB8AC3E}">
        <p14:creationId xmlns:p14="http://schemas.microsoft.com/office/powerpoint/2010/main" val="341514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1F2AA-C051-4EB3-8818-CFE7E30DFF82}" type="datetimeFigureOut">
              <a:rPr lang="en-US" smtClean="0"/>
              <a:t>5/29/2022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7D3A7-AD45-4BFD-8E61-3B7B56D661C2}" type="slidenum">
              <a:rPr lang="en-US" smtClean="0"/>
              <a:t>‹#›</a:t>
            </a:fld>
            <a:endParaRPr lang="en-US"/>
          </a:p>
        </p:txBody>
      </p:sp>
    </p:spTree>
    <p:extLst>
      <p:ext uri="{BB962C8B-B14F-4D97-AF65-F5344CB8AC3E}">
        <p14:creationId xmlns:p14="http://schemas.microsoft.com/office/powerpoint/2010/main" val="409035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fld id="{5F0382BC-53AD-485C-AA5C-A9164F4C75D4}" type="datetimeFigureOut">
              <a:rPr lang="en-US">
                <a:solidFill>
                  <a:srgbClr val="FFFFFF"/>
                </a:solidFill>
              </a:rPr>
              <a:pPr fontAlgn="base">
                <a:spcBef>
                  <a:spcPct val="0"/>
                </a:spcBef>
                <a:spcAft>
                  <a:spcPct val="0"/>
                </a:spcAft>
                <a:defRPr/>
              </a:pPr>
              <a:t>5/29/2022</a:t>
            </a:fld>
            <a:endParaRPr lang="en-US">
              <a:solidFill>
                <a:srgbClr val="FFFFFF"/>
              </a:solidFill>
            </a:endParaRPr>
          </a:p>
        </p:txBody>
      </p:sp>
      <p:sp>
        <p:nvSpPr>
          <p:cNvPr id="2765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E6E8B07F-4EE4-4CAE-861A-6079FC2F5524}"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8" name="Group 4"/>
          <p:cNvGrpSpPr>
            <a:grpSpLocks/>
          </p:cNvGrpSpPr>
          <p:nvPr/>
        </p:nvGrpSpPr>
        <p:grpSpPr bwMode="auto">
          <a:xfrm>
            <a:off x="0" y="1"/>
            <a:ext cx="9140429"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765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765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765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765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765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2765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766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2766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6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27663" name="Rectangle 15"/>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05131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143000" y="1122363"/>
            <a:ext cx="6858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994174" y="3448050"/>
            <a:ext cx="7155656" cy="1720850"/>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27384"/>
            <a:ext cx="9144000" cy="6978896"/>
          </a:xfrm>
          <a:prstGeom prst="rect">
            <a:avLst/>
          </a:prstGeom>
          <a:noFill/>
          <a:ln w="9525">
            <a:noFill/>
            <a:miter lim="800000"/>
            <a:headEnd/>
            <a:tailEnd/>
          </a:ln>
        </p:spPr>
      </p:pic>
      <p:sp>
        <p:nvSpPr>
          <p:cNvPr id="3" name="Rectangle 2">
            <a:extLst>
              <a:ext uri="{FF2B5EF4-FFF2-40B4-BE49-F238E27FC236}">
                <a16:creationId xmlns:a16="http://schemas.microsoft.com/office/drawing/2014/main" xmlns="" id="{16DC2AF3-ECAF-45BF-9060-9A4FA7FB625C}"/>
              </a:ext>
            </a:extLst>
          </p:cNvPr>
          <p:cNvSpPr/>
          <p:nvPr/>
        </p:nvSpPr>
        <p:spPr bwMode="auto">
          <a:xfrm>
            <a:off x="6749717" y="409077"/>
            <a:ext cx="2147637" cy="71328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FFFFFF"/>
              </a:solidFill>
            </a:endParaRPr>
          </a:p>
        </p:txBody>
      </p:sp>
      <p:pic>
        <p:nvPicPr>
          <p:cNvPr id="5" name="Picture 4">
            <a:extLst>
              <a:ext uri="{FF2B5EF4-FFF2-40B4-BE49-F238E27FC236}">
                <a16:creationId xmlns:a16="http://schemas.microsoft.com/office/drawing/2014/main" xmlns="" id="{5045ADDB-7DD3-4932-A331-C67E877103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233" y="275288"/>
            <a:ext cx="1103901" cy="980862"/>
          </a:xfrm>
          <a:prstGeom prst="rect">
            <a:avLst/>
          </a:prstGeom>
        </p:spPr>
      </p:pic>
      <p:sp>
        <p:nvSpPr>
          <p:cNvPr id="6" name="TextBox 5">
            <a:extLst>
              <a:ext uri="{FF2B5EF4-FFF2-40B4-BE49-F238E27FC236}">
                <a16:creationId xmlns:a16="http://schemas.microsoft.com/office/drawing/2014/main" xmlns="" id="{98857272-8355-43AD-A962-2EF181912ED7}"/>
              </a:ext>
            </a:extLst>
          </p:cNvPr>
          <p:cNvSpPr txBox="1"/>
          <p:nvPr/>
        </p:nvSpPr>
        <p:spPr>
          <a:xfrm>
            <a:off x="7367743" y="174871"/>
            <a:ext cx="1488908" cy="1200329"/>
          </a:xfrm>
          <a:prstGeom prst="rect">
            <a:avLst/>
          </a:prstGeom>
          <a:noFill/>
        </p:spPr>
        <p:txBody>
          <a:bodyPr wrap="square" rtlCol="0">
            <a:spAutoFit/>
          </a:bodyPr>
          <a:lstStyle/>
          <a:p>
            <a:pPr fontAlgn="base">
              <a:spcBef>
                <a:spcPct val="0"/>
              </a:spcBef>
              <a:spcAft>
                <a:spcPct val="0"/>
              </a:spcAft>
            </a:pPr>
            <a:r>
              <a:rPr lang="en-US" b="1" dirty="0">
                <a:solidFill>
                  <a:srgbClr val="E5E5FF">
                    <a:lumMod val="75000"/>
                  </a:srgbClr>
                </a:solidFill>
              </a:rPr>
              <a:t>Co-funded by the European Union</a:t>
            </a:r>
          </a:p>
        </p:txBody>
      </p:sp>
      <p:sp>
        <p:nvSpPr>
          <p:cNvPr id="2" name="TextBox 1">
            <a:extLst>
              <a:ext uri="{FF2B5EF4-FFF2-40B4-BE49-F238E27FC236}">
                <a16:creationId xmlns:a16="http://schemas.microsoft.com/office/drawing/2014/main" xmlns="" id="{F5DD466D-EA6E-6FE5-4DEE-526258F5543A}"/>
              </a:ext>
            </a:extLst>
          </p:cNvPr>
          <p:cNvSpPr txBox="1"/>
          <p:nvPr/>
        </p:nvSpPr>
        <p:spPr>
          <a:xfrm>
            <a:off x="2152651" y="6079595"/>
            <a:ext cx="6744703" cy="646331"/>
          </a:xfrm>
          <a:prstGeom prst="rect">
            <a:avLst/>
          </a:prstGeom>
          <a:noFill/>
        </p:spPr>
        <p:txBody>
          <a:bodyPr wrap="square" rtlCol="0">
            <a:spAutoFit/>
          </a:bodyPr>
          <a:lstStyle/>
          <a:p>
            <a:pPr algn="ctr" fontAlgn="base">
              <a:spcBef>
                <a:spcPct val="0"/>
              </a:spcBef>
              <a:spcAft>
                <a:spcPct val="0"/>
              </a:spcAft>
            </a:pPr>
            <a:r>
              <a:rPr lang="en-US" dirty="0">
                <a:solidFill>
                  <a:srgbClr val="500050"/>
                </a:solidFill>
                <a:latin typeface="Arial" panose="020B0604020202020204" pitchFamily="34" charset="0"/>
              </a:rPr>
              <a:t>Jean Monnet Module with the support of Erasmus+ </a:t>
            </a:r>
            <a:r>
              <a:rPr lang="en-US" dirty="0" err="1">
                <a:solidFill>
                  <a:srgbClr val="500050"/>
                </a:solidFill>
                <a:latin typeface="Arial" panose="020B0604020202020204" pitchFamily="34" charset="0"/>
              </a:rPr>
              <a:t>programme</a:t>
            </a:r>
            <a:r>
              <a:rPr lang="en-US" dirty="0">
                <a:solidFill>
                  <a:srgbClr val="500050"/>
                </a:solidFill>
                <a:latin typeface="Arial" panose="020B0604020202020204" pitchFamily="34" charset="0"/>
              </a:rPr>
              <a:t> of the European Union</a:t>
            </a:r>
            <a:endParaRPr lang="en-US" dirty="0">
              <a:solidFill>
                <a:srgbClr val="FFFFFF"/>
              </a:solidFill>
            </a:endParaRPr>
          </a:p>
        </p:txBody>
      </p:sp>
      <p:pic>
        <p:nvPicPr>
          <p:cNvPr id="7" name="Picture 6">
            <a:extLst>
              <a:ext uri="{FF2B5EF4-FFF2-40B4-BE49-F238E27FC236}">
                <a16:creationId xmlns:a16="http://schemas.microsoft.com/office/drawing/2014/main" xmlns="" id="{487EA0D8-603F-37B8-2FAE-44038798FF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5728" y="174871"/>
            <a:ext cx="985013" cy="1313350"/>
          </a:xfrm>
          <a:prstGeom prst="rect">
            <a:avLst/>
          </a:prstGeom>
        </p:spPr>
      </p:pic>
      <p:sp>
        <p:nvSpPr>
          <p:cNvPr id="4" name="TextBox 3"/>
          <p:cNvSpPr txBox="1"/>
          <p:nvPr/>
        </p:nvSpPr>
        <p:spPr>
          <a:xfrm>
            <a:off x="4765728" y="2255003"/>
            <a:ext cx="3876514" cy="369332"/>
          </a:xfrm>
          <a:prstGeom prst="rect">
            <a:avLst/>
          </a:prstGeom>
          <a:noFill/>
        </p:spPr>
        <p:txBody>
          <a:bodyPr wrap="square" rtlCol="0">
            <a:spAutoFit/>
          </a:bodyPr>
          <a:lstStyle/>
          <a:p>
            <a:pPr fontAlgn="base">
              <a:spcBef>
                <a:spcPct val="0"/>
              </a:spcBef>
              <a:spcAft>
                <a:spcPct val="0"/>
              </a:spcAft>
            </a:pPr>
            <a:endParaRPr lang="en-US" dirty="0">
              <a:solidFill>
                <a:srgbClr val="FFFFFF"/>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012873"/>
            <a:ext cx="5616624" cy="174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494197" y="2786537"/>
            <a:ext cx="6513087" cy="1384995"/>
          </a:xfrm>
          <a:prstGeom prst="rect">
            <a:avLst/>
          </a:prstGeom>
        </p:spPr>
        <p:txBody>
          <a:bodyPr wrap="square">
            <a:spAutoFit/>
          </a:bodyPr>
          <a:lstStyle/>
          <a:p>
            <a:pPr algn="ctr"/>
            <a:r>
              <a:rPr lang="sr-Latn-RS" sz="2800" b="1" dirty="0" smtClean="0">
                <a:solidFill>
                  <a:srgbClr val="002060"/>
                </a:solidFill>
                <a:latin typeface="Calibri"/>
                <a:ea typeface="Calibri"/>
                <a:cs typeface="Calibri"/>
              </a:rPr>
              <a:t>    </a:t>
            </a:r>
            <a:r>
              <a:rPr lang="en-US" sz="2800" b="1" dirty="0" smtClean="0">
                <a:solidFill>
                  <a:srgbClr val="002060"/>
                </a:solidFill>
                <a:latin typeface="Calibri"/>
                <a:ea typeface="Calibri"/>
                <a:cs typeface="Calibri"/>
              </a:rPr>
              <a:t>ODRŽIVE </a:t>
            </a:r>
            <a:r>
              <a:rPr lang="en-US" sz="2800" b="1" dirty="0">
                <a:solidFill>
                  <a:srgbClr val="002060"/>
                </a:solidFill>
                <a:latin typeface="Calibri"/>
                <a:ea typeface="Calibri"/>
                <a:cs typeface="Calibri"/>
              </a:rPr>
              <a:t>VREDNOSTI U OKVIRU </a:t>
            </a:r>
            <a:r>
              <a:rPr lang="sr-Latn-RS" sz="2800" b="1" dirty="0" smtClean="0">
                <a:solidFill>
                  <a:srgbClr val="002060"/>
                </a:solidFill>
                <a:latin typeface="Calibri"/>
                <a:ea typeface="Calibri"/>
                <a:cs typeface="Calibri"/>
              </a:rPr>
              <a:t>   </a:t>
            </a:r>
            <a:r>
              <a:rPr lang="en-US" sz="2800" b="1" dirty="0" smtClean="0">
                <a:solidFill>
                  <a:srgbClr val="002060"/>
                </a:solidFill>
                <a:latin typeface="Calibri"/>
                <a:ea typeface="Calibri"/>
                <a:cs typeface="Calibri"/>
              </a:rPr>
              <a:t>ZAJEDNIČKE </a:t>
            </a:r>
            <a:r>
              <a:rPr lang="en-US" sz="2800" b="1" dirty="0">
                <a:solidFill>
                  <a:srgbClr val="002060"/>
                </a:solidFill>
                <a:latin typeface="Calibri"/>
                <a:ea typeface="Calibri"/>
                <a:cs typeface="Calibri"/>
              </a:rPr>
              <a:t>POLJOPRIVREDNE </a:t>
            </a:r>
            <a:r>
              <a:rPr lang="en-US" sz="2800" b="1" dirty="0" smtClean="0">
                <a:solidFill>
                  <a:srgbClr val="002060"/>
                </a:solidFill>
                <a:latin typeface="Calibri"/>
                <a:ea typeface="Calibri"/>
                <a:cs typeface="Calibri"/>
              </a:rPr>
              <a:t>POLITIKE</a:t>
            </a:r>
            <a:endParaRPr lang="sr-Latn-RS" sz="2800" b="1" dirty="0" smtClean="0">
              <a:solidFill>
                <a:srgbClr val="002060"/>
              </a:solidFill>
              <a:latin typeface="Calibri"/>
              <a:ea typeface="Calibri"/>
              <a:cs typeface="Calibri"/>
            </a:endParaRPr>
          </a:p>
          <a:p>
            <a:pPr algn="ctr"/>
            <a:r>
              <a:rPr lang="sr-Latn-RS" sz="2800" b="1" dirty="0" smtClean="0">
                <a:solidFill>
                  <a:srgbClr val="002060"/>
                </a:solidFill>
                <a:latin typeface="Calibri"/>
                <a:ea typeface="Calibri"/>
                <a:cs typeface="Calibri"/>
              </a:rPr>
              <a:t>              Predavač: Jelena Vapa Tankosić</a:t>
            </a:r>
            <a:endParaRPr lang="en-US" sz="2800" b="1" dirty="0">
              <a:solidFill>
                <a:srgbClr val="002060"/>
              </a:solidFill>
              <a:latin typeface="Calibri"/>
              <a:ea typeface="Calibri"/>
              <a:cs typeface="Calibri"/>
            </a:endParaRPr>
          </a:p>
        </p:txBody>
      </p:sp>
    </p:spTree>
    <p:extLst>
      <p:ext uri="{BB962C8B-B14F-4D97-AF65-F5344CB8AC3E}">
        <p14:creationId xmlns:p14="http://schemas.microsoft.com/office/powerpoint/2010/main" val="149806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8"/>
            <a:ext cx="8651304" cy="1143000"/>
          </a:xfrm>
        </p:spPr>
        <p:txBody>
          <a:bodyPr/>
          <a:lstStyle/>
          <a:p>
            <a:pPr lvl="0" eaLnBrk="1" fontAlgn="auto" hangingPunct="1">
              <a:spcBef>
                <a:spcPts val="0"/>
              </a:spcBef>
              <a:spcAft>
                <a:spcPts val="0"/>
              </a:spcAft>
            </a:pPr>
            <a:r>
              <a:rPr lang="sr-Latn-RS" sz="2400" kern="1200" dirty="0">
                <a:solidFill>
                  <a:srgbClr val="FFCC00"/>
                </a:solidFill>
                <a:effectLst/>
                <a:ea typeface="+mn-ea"/>
                <a:cs typeface="+mn-cs"/>
              </a:rPr>
              <a:t>1.</a:t>
            </a:r>
            <a:r>
              <a:rPr lang="en-US" sz="2400" kern="1200" dirty="0" err="1">
                <a:solidFill>
                  <a:srgbClr val="FFCC00"/>
                </a:solidFill>
                <a:effectLst/>
                <a:ea typeface="+mn-ea"/>
                <a:cs typeface="+mn-cs"/>
              </a:rPr>
              <a:t>Održive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vrednosti</a:t>
            </a:r>
            <a:r>
              <a:rPr lang="en-US" sz="2400" kern="1200" dirty="0">
                <a:solidFill>
                  <a:srgbClr val="FFCC00"/>
                </a:solidFill>
                <a:effectLst/>
                <a:ea typeface="+mn-ea"/>
                <a:cs typeface="+mn-cs"/>
              </a:rPr>
              <a:t> u </a:t>
            </a:r>
            <a:r>
              <a:rPr lang="en-US" sz="2400" kern="1200" dirty="0" err="1">
                <a:solidFill>
                  <a:srgbClr val="FFCC00"/>
                </a:solidFill>
                <a:effectLst/>
                <a:ea typeface="+mn-ea"/>
                <a:cs typeface="+mn-cs"/>
              </a:rPr>
              <a:t>okviru</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zajedničke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poljoprivredne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politike</a:t>
            </a:r>
            <a:r>
              <a:rPr lang="en-US" sz="2400" kern="1200" dirty="0">
                <a:solidFill>
                  <a:srgbClr val="FFCC00"/>
                </a:solidFill>
                <a:effectLst/>
                <a:ea typeface="+mn-ea"/>
                <a:cs typeface="+mn-cs"/>
              </a:rPr>
              <a:t> </a:t>
            </a:r>
            <a:br>
              <a:rPr lang="en-US" sz="2400" kern="1200" dirty="0">
                <a:solidFill>
                  <a:srgbClr val="FFCC00"/>
                </a:solidFill>
                <a:effectLst/>
                <a:ea typeface="+mn-ea"/>
                <a:cs typeface="+mn-cs"/>
              </a:rPr>
            </a:br>
            <a:endParaRPr lang="en-US" dirty="0"/>
          </a:p>
        </p:txBody>
      </p:sp>
      <p:sp>
        <p:nvSpPr>
          <p:cNvPr id="3" name="Content Placeholder 2"/>
          <p:cNvSpPr>
            <a:spLocks noGrp="1"/>
          </p:cNvSpPr>
          <p:nvPr>
            <p:ph idx="1"/>
          </p:nvPr>
        </p:nvSpPr>
        <p:spPr>
          <a:xfrm>
            <a:off x="467544" y="1196752"/>
            <a:ext cx="8579296" cy="4525963"/>
          </a:xfrm>
        </p:spPr>
        <p:txBody>
          <a:bodyPr/>
          <a:lstStyle/>
          <a:p>
            <a:pPr marL="0" indent="0">
              <a:buNone/>
            </a:pPr>
            <a:r>
              <a:rPr lang="vi-VN" sz="2400" dirty="0">
                <a:latin typeface="Arial" pitchFamily="34" charset="0"/>
                <a:cs typeface="Arial" pitchFamily="34" charset="0"/>
              </a:rPr>
              <a:t>Mere zaštite životne sredine u </a:t>
            </a:r>
            <a:r>
              <a:rPr lang="vi-VN" sz="2400" dirty="0" smtClean="0">
                <a:latin typeface="Arial" pitchFamily="34" charset="0"/>
                <a:cs typeface="Arial" pitchFamily="34" charset="0"/>
              </a:rPr>
              <a:t>ZPP</a:t>
            </a:r>
            <a:r>
              <a:rPr lang="sr-Latn-RS" sz="2400" dirty="0" smtClean="0">
                <a:latin typeface="Arial" pitchFamily="34" charset="0"/>
                <a:cs typeface="Arial" pitchFamily="34" charset="0"/>
              </a:rPr>
              <a:t> </a:t>
            </a:r>
            <a:r>
              <a:rPr lang="vi-VN" sz="2400" dirty="0" smtClean="0">
                <a:latin typeface="Arial" pitchFamily="34" charset="0"/>
                <a:cs typeface="Arial" pitchFamily="34" charset="0"/>
              </a:rPr>
              <a:t>koje </a:t>
            </a:r>
            <a:r>
              <a:rPr lang="vi-VN" sz="2400" dirty="0">
                <a:latin typeface="Arial" pitchFamily="34" charset="0"/>
                <a:cs typeface="Arial" pitchFamily="34" charset="0"/>
              </a:rPr>
              <a:t>podstiču zelenu poljoprivredu i sprovode ekološka pravila čine centralni deo ZPP</a:t>
            </a:r>
            <a:r>
              <a:rPr lang="vi-VN" sz="2400" dirty="0" smtClean="0">
                <a:latin typeface="Arial" pitchFamily="34" charset="0"/>
                <a:cs typeface="Arial" pitchFamily="34" charset="0"/>
              </a:rPr>
              <a:t>:</a:t>
            </a:r>
            <a:endParaRPr lang="vi-VN" sz="2400" dirty="0">
              <a:latin typeface="Arial" pitchFamily="34" charset="0"/>
              <a:cs typeface="Arial" pitchFamily="34" charset="0"/>
            </a:endParaRPr>
          </a:p>
          <a:p>
            <a:r>
              <a:rPr lang="vi-VN" sz="2400" dirty="0">
                <a:latin typeface="Arial" pitchFamily="34" charset="0"/>
                <a:cs typeface="Arial" pitchFamily="34" charset="0"/>
              </a:rPr>
              <a:t>standardi unakrsne usklađenosti povezuju finansijsku podršku sa pravilima EU o životnoj sredini, kao i zdravlju ljudi, biljaka i životinja;</a:t>
            </a:r>
          </a:p>
          <a:p>
            <a:r>
              <a:rPr lang="vi-VN" sz="2400" dirty="0">
                <a:latin typeface="Arial" pitchFamily="34" charset="0"/>
                <a:cs typeface="Arial" pitchFamily="34" charset="0"/>
              </a:rPr>
              <a:t>zelena direktna plaćanja uvode obavezne </a:t>
            </a:r>
            <a:r>
              <a:rPr lang="sr-Latn-RS" sz="2400" dirty="0" smtClean="0">
                <a:latin typeface="Arial" pitchFamily="34" charset="0"/>
                <a:cs typeface="Arial" pitchFamily="34" charset="0"/>
              </a:rPr>
              <a:t>radnje </a:t>
            </a:r>
            <a:r>
              <a:rPr lang="vi-VN" sz="2400" dirty="0" smtClean="0">
                <a:latin typeface="Arial" pitchFamily="34" charset="0"/>
                <a:cs typeface="Arial" pitchFamily="34" charset="0"/>
              </a:rPr>
              <a:t>(održavanje </a:t>
            </a:r>
            <a:r>
              <a:rPr lang="vi-VN" sz="2400" dirty="0">
                <a:latin typeface="Arial" pitchFamily="34" charset="0"/>
                <a:cs typeface="Arial" pitchFamily="34" charset="0"/>
              </a:rPr>
              <a:t>trajnih travnjaka, raznovrsnosti useva i ekoloških fokusnih područja), a svaka je usmerena ka zaštiti životne sredine i borbi protiv klimatskih promena;</a:t>
            </a:r>
          </a:p>
          <a:p>
            <a:r>
              <a:rPr lang="vi-VN" sz="2400" dirty="0">
                <a:latin typeface="Arial" pitchFamily="34" charset="0"/>
                <a:cs typeface="Arial" pitchFamily="34" charset="0"/>
              </a:rPr>
              <a:t>politika ruralnog razvoja podržava investicije i poljoprivredne aktivnosti koje doprinose klimatskim akcijama i održivom upravljanju prirodnim resursima.</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1712917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fontAlgn="auto" hangingPunct="1">
              <a:spcBef>
                <a:spcPts val="0"/>
              </a:spcBef>
              <a:spcAft>
                <a:spcPts val="0"/>
              </a:spcAft>
            </a:pPr>
            <a:r>
              <a:rPr lang="sr-Latn-RS" sz="2400" kern="1200" dirty="0">
                <a:solidFill>
                  <a:srgbClr val="FFCC00"/>
                </a:solidFill>
                <a:effectLst/>
                <a:ea typeface="+mn-ea"/>
                <a:cs typeface="+mn-cs"/>
              </a:rPr>
              <a:t>2. </a:t>
            </a:r>
            <a:r>
              <a:rPr lang="en-US" sz="2400" kern="1200" dirty="0" err="1">
                <a:solidFill>
                  <a:srgbClr val="FFCC00"/>
                </a:solidFill>
                <a:effectLst/>
                <a:ea typeface="+mn-ea"/>
                <a:cs typeface="+mn-cs"/>
              </a:rPr>
              <a:t>Klimatski</a:t>
            </a:r>
            <a:r>
              <a:rPr lang="en-US" sz="2400" kern="1200" dirty="0">
                <a:solidFill>
                  <a:srgbClr val="FFCC00"/>
                </a:solidFill>
                <a:effectLst/>
                <a:ea typeface="+mn-ea"/>
                <a:cs typeface="+mn-cs"/>
              </a:rPr>
              <a:t> i </a:t>
            </a:r>
            <a:r>
              <a:rPr lang="en-US" sz="2400" kern="1200" dirty="0" err="1">
                <a:solidFill>
                  <a:srgbClr val="FFCC00"/>
                </a:solidFill>
                <a:effectLst/>
                <a:ea typeface="+mn-ea"/>
                <a:cs typeface="+mn-cs"/>
              </a:rPr>
              <a:t>ekološki</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ciljevi</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Zajedničke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poljoprivredne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politike</a:t>
            </a:r>
            <a:r>
              <a:rPr lang="en-US" sz="2400" kern="1200" dirty="0">
                <a:solidFill>
                  <a:srgbClr val="FFCC00"/>
                </a:solidFill>
                <a:effectLst/>
                <a:ea typeface="+mn-ea"/>
                <a:cs typeface="+mn-cs"/>
              </a:rPr>
              <a:t> (ZPP) </a:t>
            </a:r>
          </a:p>
        </p:txBody>
      </p:sp>
      <p:sp>
        <p:nvSpPr>
          <p:cNvPr id="3" name="Content Placeholder 2"/>
          <p:cNvSpPr>
            <a:spLocks noGrp="1"/>
          </p:cNvSpPr>
          <p:nvPr>
            <p:ph idx="1"/>
          </p:nvPr>
        </p:nvSpPr>
        <p:spPr>
          <a:xfrm>
            <a:off x="395536" y="1340768"/>
            <a:ext cx="8229600" cy="4525963"/>
          </a:xfrm>
        </p:spPr>
        <p:txBody>
          <a:bodyPr/>
          <a:lstStyle/>
          <a:p>
            <a:r>
              <a:rPr lang="vi-VN" sz="2400" dirty="0">
                <a:latin typeface="Arial" pitchFamily="34" charset="0"/>
                <a:cs typeface="Arial" pitchFamily="34" charset="0"/>
              </a:rPr>
              <a:t>Novi </a:t>
            </a:r>
            <a:r>
              <a:rPr lang="sr-Latn-RS" sz="2400" dirty="0" smtClean="0">
                <a:latin typeface="Arial" pitchFamily="34" charset="0"/>
                <a:cs typeface="Arial" pitchFamily="34" charset="0"/>
              </a:rPr>
              <a:t>ZPP </a:t>
            </a:r>
            <a:r>
              <a:rPr lang="vi-VN" sz="2400" dirty="0" smtClean="0">
                <a:latin typeface="Arial" pitchFamily="34" charset="0"/>
                <a:cs typeface="Arial" pitchFamily="34" charset="0"/>
              </a:rPr>
              <a:t>2023-27</a:t>
            </a:r>
            <a:endParaRPr lang="vi-VN" sz="2400" dirty="0">
              <a:latin typeface="Arial" pitchFamily="34" charset="0"/>
              <a:cs typeface="Arial" pitchFamily="34" charset="0"/>
            </a:endParaRPr>
          </a:p>
          <a:p>
            <a:r>
              <a:rPr lang="vi-VN" sz="2400" dirty="0">
                <a:latin typeface="Arial" pitchFamily="34" charset="0"/>
                <a:cs typeface="Arial" pitchFamily="34" charset="0"/>
              </a:rPr>
              <a:t>Novi ZPP </a:t>
            </a:r>
            <a:r>
              <a:rPr lang="sr-Latn-RS" sz="2400" dirty="0" smtClean="0">
                <a:latin typeface="Arial" pitchFamily="34" charset="0"/>
                <a:cs typeface="Arial" pitchFamily="34" charset="0"/>
              </a:rPr>
              <a:t>ide </a:t>
            </a:r>
            <a:r>
              <a:rPr lang="vi-VN" sz="2400" dirty="0" smtClean="0">
                <a:latin typeface="Arial" pitchFamily="34" charset="0"/>
                <a:cs typeface="Arial" pitchFamily="34" charset="0"/>
              </a:rPr>
              <a:t>ka </a:t>
            </a:r>
            <a:r>
              <a:rPr lang="vi-VN" sz="2400" dirty="0">
                <a:latin typeface="Arial" pitchFamily="34" charset="0"/>
                <a:cs typeface="Arial" pitchFamily="34" charset="0"/>
              </a:rPr>
              <a:t>postizanju zelenog i održivog sistema poljoprivrede u </a:t>
            </a:r>
            <a:r>
              <a:rPr lang="vi-VN" sz="2400" dirty="0" smtClean="0">
                <a:latin typeface="Arial" pitchFamily="34" charset="0"/>
                <a:cs typeface="Arial" pitchFamily="34" charset="0"/>
              </a:rPr>
              <a:t>EU </a:t>
            </a:r>
            <a:endParaRPr lang="sr-Latn-RS" sz="2400" dirty="0" smtClean="0">
              <a:latin typeface="Arial" pitchFamily="34" charset="0"/>
              <a:cs typeface="Arial" pitchFamily="34" charset="0"/>
            </a:endParaRPr>
          </a:p>
          <a:p>
            <a:pPr marL="0" indent="0">
              <a:buNone/>
            </a:pPr>
            <a:r>
              <a:rPr lang="vi-VN" sz="2400" dirty="0" smtClean="0">
                <a:latin typeface="Arial" pitchFamily="34" charset="0"/>
                <a:cs typeface="Arial" pitchFamily="34" charset="0"/>
              </a:rPr>
              <a:t>Uključ</a:t>
            </a:r>
            <a:r>
              <a:rPr lang="sr-Latn-RS" sz="2400" dirty="0" smtClean="0">
                <a:latin typeface="Arial" pitchFamily="34" charset="0"/>
                <a:cs typeface="Arial" pitchFamily="34" charset="0"/>
              </a:rPr>
              <a:t>uje</a:t>
            </a:r>
            <a:r>
              <a:rPr lang="vi-VN" sz="2400" dirty="0" smtClean="0">
                <a:latin typeface="Arial" pitchFamily="34" charset="0"/>
                <a:cs typeface="Arial" pitchFamily="34" charset="0"/>
              </a:rPr>
              <a:t>:</a:t>
            </a:r>
            <a:endParaRPr lang="vi-VN" sz="2400" dirty="0">
              <a:latin typeface="Arial" pitchFamily="34" charset="0"/>
              <a:cs typeface="Arial" pitchFamily="34" charset="0"/>
            </a:endParaRPr>
          </a:p>
          <a:p>
            <a:r>
              <a:rPr lang="vi-VN" sz="2400" dirty="0">
                <a:latin typeface="Arial" pitchFamily="34" charset="0"/>
                <a:cs typeface="Arial" pitchFamily="34" charset="0"/>
              </a:rPr>
              <a:t>uprošćeniji, fleksibilniji i ciljaniji pristup;</a:t>
            </a:r>
          </a:p>
          <a:p>
            <a:r>
              <a:rPr lang="vi-VN" sz="2400" dirty="0" smtClean="0">
                <a:latin typeface="Arial" pitchFamily="34" charset="0"/>
                <a:cs typeface="Arial" pitchFamily="34" charset="0"/>
              </a:rPr>
              <a:t>ojačan</a:t>
            </a:r>
            <a:r>
              <a:rPr lang="sr-Latn-RS" sz="2400" dirty="0" smtClean="0">
                <a:latin typeface="Arial" pitchFamily="34" charset="0"/>
                <a:cs typeface="Arial" pitchFamily="34" charset="0"/>
              </a:rPr>
              <a:t>e</a:t>
            </a:r>
            <a:r>
              <a:rPr lang="vi-VN" sz="2400" dirty="0" smtClean="0">
                <a:latin typeface="Arial" pitchFamily="34" charset="0"/>
                <a:cs typeface="Arial" pitchFamily="34" charset="0"/>
              </a:rPr>
              <a:t> uslov</a:t>
            </a:r>
            <a:r>
              <a:rPr lang="sr-Latn-RS" sz="2400" dirty="0" smtClean="0">
                <a:latin typeface="Arial" pitchFamily="34" charset="0"/>
                <a:cs typeface="Arial" pitchFamily="34" charset="0"/>
              </a:rPr>
              <a:t>e za zaštitu </a:t>
            </a:r>
            <a:r>
              <a:rPr lang="vi-VN" sz="2400" dirty="0" smtClean="0">
                <a:latin typeface="Arial" pitchFamily="34" charset="0"/>
                <a:cs typeface="Arial" pitchFamily="34" charset="0"/>
              </a:rPr>
              <a:t>životne </a:t>
            </a:r>
            <a:r>
              <a:rPr lang="vi-VN" sz="2400" dirty="0">
                <a:latin typeface="Arial" pitchFamily="34" charset="0"/>
                <a:cs typeface="Arial" pitchFamily="34" charset="0"/>
              </a:rPr>
              <a:t>sredine i </a:t>
            </a:r>
            <a:r>
              <a:rPr lang="vi-VN" sz="2400" dirty="0" smtClean="0">
                <a:latin typeface="Arial" pitchFamily="34" charset="0"/>
                <a:cs typeface="Arial" pitchFamily="34" charset="0"/>
              </a:rPr>
              <a:t>standard</a:t>
            </a:r>
            <a:r>
              <a:rPr lang="sr-Latn-RS" sz="2400" dirty="0" smtClean="0">
                <a:latin typeface="Arial" pitchFamily="34" charset="0"/>
                <a:cs typeface="Arial" pitchFamily="34" charset="0"/>
              </a:rPr>
              <a:t>e </a:t>
            </a:r>
            <a:r>
              <a:rPr lang="vi-VN" sz="2400" dirty="0" smtClean="0">
                <a:latin typeface="Arial" pitchFamily="34" charset="0"/>
                <a:cs typeface="Arial" pitchFamily="34" charset="0"/>
              </a:rPr>
              <a:t>koje </a:t>
            </a:r>
            <a:r>
              <a:rPr lang="vi-VN" sz="2400" dirty="0">
                <a:latin typeface="Arial" pitchFamily="34" charset="0"/>
                <a:cs typeface="Arial" pitchFamily="34" charset="0"/>
              </a:rPr>
              <a:t>treba da ispune </a:t>
            </a:r>
            <a:r>
              <a:rPr lang="sr-Latn-RS" sz="2400" dirty="0" smtClean="0">
                <a:latin typeface="Arial" pitchFamily="34" charset="0"/>
                <a:cs typeface="Arial" pitchFamily="34" charset="0"/>
              </a:rPr>
              <a:t>poljoprivrednic</a:t>
            </a:r>
            <a:r>
              <a:rPr lang="vi-VN" sz="2400" dirty="0" smtClean="0">
                <a:latin typeface="Arial" pitchFamily="34" charset="0"/>
                <a:cs typeface="Arial" pitchFamily="34" charset="0"/>
              </a:rPr>
              <a:t>i</a:t>
            </a:r>
            <a:r>
              <a:rPr lang="vi-VN" sz="2400" dirty="0">
                <a:latin typeface="Arial" pitchFamily="34" charset="0"/>
                <a:cs typeface="Arial" pitchFamily="34" charset="0"/>
              </a:rPr>
              <a:t>;</a:t>
            </a:r>
          </a:p>
          <a:p>
            <a:r>
              <a:rPr lang="vi-VN" sz="2400" dirty="0">
                <a:latin typeface="Arial" pitchFamily="34" charset="0"/>
                <a:cs typeface="Arial" pitchFamily="34" charset="0"/>
              </a:rPr>
              <a:t>prošireni skup dobrovoljnih ekoloških </a:t>
            </a:r>
            <a:r>
              <a:rPr lang="sr-Latn-RS" sz="2400" dirty="0" smtClean="0">
                <a:latin typeface="Arial" pitchFamily="34" charset="0"/>
                <a:cs typeface="Arial" pitchFamily="34" charset="0"/>
              </a:rPr>
              <a:t>radnji </a:t>
            </a:r>
            <a:r>
              <a:rPr lang="vi-VN" sz="2400" dirty="0" smtClean="0">
                <a:latin typeface="Arial" pitchFamily="34" charset="0"/>
                <a:cs typeface="Arial" pitchFamily="34" charset="0"/>
              </a:rPr>
              <a:t>dostupnih </a:t>
            </a:r>
            <a:r>
              <a:rPr lang="vi-VN" sz="2400" dirty="0">
                <a:latin typeface="Arial" pitchFamily="34" charset="0"/>
                <a:cs typeface="Arial" pitchFamily="34" charset="0"/>
              </a:rPr>
              <a:t>poljoprivrednicima, kroz eko šeme i politiku ruralnog razvoja.</a:t>
            </a:r>
          </a:p>
          <a:p>
            <a:endParaRPr lang="en-US" dirty="0"/>
          </a:p>
        </p:txBody>
      </p:sp>
    </p:spTree>
    <p:extLst>
      <p:ext uri="{BB962C8B-B14F-4D97-AF65-F5344CB8AC3E}">
        <p14:creationId xmlns:p14="http://schemas.microsoft.com/office/powerpoint/2010/main" val="936143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537"/>
            <a:ext cx="8061105" cy="763525"/>
          </a:xfrm>
        </p:spPr>
        <p:txBody>
          <a:bodyPr/>
          <a:lstStyle/>
          <a:p>
            <a:r>
              <a:rPr lang="sr-Latn-RS" sz="2400" kern="1200" dirty="0">
                <a:solidFill>
                  <a:srgbClr val="FFCC00"/>
                </a:solidFill>
                <a:effectLst/>
              </a:rPr>
              <a:t>2. </a:t>
            </a:r>
            <a:r>
              <a:rPr lang="en-US" sz="2400" kern="1200" dirty="0" err="1">
                <a:solidFill>
                  <a:srgbClr val="FFCC00"/>
                </a:solidFill>
                <a:effectLst/>
              </a:rPr>
              <a:t>Klimatski</a:t>
            </a:r>
            <a:r>
              <a:rPr lang="en-US" sz="2400" kern="1200" dirty="0">
                <a:solidFill>
                  <a:srgbClr val="FFCC00"/>
                </a:solidFill>
                <a:effectLst/>
              </a:rPr>
              <a:t> i </a:t>
            </a:r>
            <a:r>
              <a:rPr lang="en-US" sz="2400" kern="1200" dirty="0" err="1">
                <a:solidFill>
                  <a:srgbClr val="FFCC00"/>
                </a:solidFill>
                <a:effectLst/>
              </a:rPr>
              <a:t>ekološki</a:t>
            </a:r>
            <a:r>
              <a:rPr lang="en-US" sz="2400" kern="1200" dirty="0">
                <a:solidFill>
                  <a:srgbClr val="FFCC00"/>
                </a:solidFill>
                <a:effectLst/>
              </a:rPr>
              <a:t> </a:t>
            </a:r>
            <a:r>
              <a:rPr lang="en-US" sz="2400" kern="1200" dirty="0" err="1">
                <a:solidFill>
                  <a:srgbClr val="FFCC00"/>
                </a:solidFill>
                <a:effectLst/>
              </a:rPr>
              <a:t>ciljevi</a:t>
            </a:r>
            <a:r>
              <a:rPr lang="en-US" sz="2400" kern="1200" dirty="0">
                <a:solidFill>
                  <a:srgbClr val="FFCC00"/>
                </a:solidFill>
                <a:effectLst/>
              </a:rPr>
              <a:t> </a:t>
            </a:r>
            <a:r>
              <a:rPr lang="en-US" sz="2400" kern="1200" dirty="0" err="1">
                <a:solidFill>
                  <a:srgbClr val="FFCC00"/>
                </a:solidFill>
                <a:effectLst/>
              </a:rPr>
              <a:t>Zajedničke</a:t>
            </a:r>
            <a:r>
              <a:rPr lang="en-US" sz="2400" kern="1200" dirty="0">
                <a:solidFill>
                  <a:srgbClr val="FFCC00"/>
                </a:solidFill>
                <a:effectLst/>
              </a:rPr>
              <a:t> </a:t>
            </a:r>
            <a:r>
              <a:rPr lang="en-US" sz="2400" kern="1200" dirty="0" err="1">
                <a:solidFill>
                  <a:srgbClr val="FFCC00"/>
                </a:solidFill>
                <a:effectLst/>
              </a:rPr>
              <a:t>poljoprivredne</a:t>
            </a:r>
            <a:r>
              <a:rPr lang="en-US" sz="2400" kern="1200" dirty="0">
                <a:solidFill>
                  <a:srgbClr val="FFCC00"/>
                </a:solidFill>
                <a:effectLst/>
              </a:rPr>
              <a:t> </a:t>
            </a:r>
            <a:r>
              <a:rPr lang="en-US" sz="2400" kern="1200" dirty="0" err="1">
                <a:solidFill>
                  <a:srgbClr val="FFCC00"/>
                </a:solidFill>
                <a:effectLst/>
              </a:rPr>
              <a:t>politike</a:t>
            </a:r>
            <a:r>
              <a:rPr lang="en-US" sz="2400" kern="1200" dirty="0">
                <a:solidFill>
                  <a:srgbClr val="FFCC00"/>
                </a:solidFill>
                <a:effectLst/>
              </a:rPr>
              <a:t> (ZPP) </a:t>
            </a:r>
            <a:endParaRPr lang="en-US" dirty="0"/>
          </a:p>
        </p:txBody>
      </p:sp>
      <p:sp>
        <p:nvSpPr>
          <p:cNvPr id="3" name="Content Placeholder 2"/>
          <p:cNvSpPr>
            <a:spLocks noGrp="1"/>
          </p:cNvSpPr>
          <p:nvPr>
            <p:ph idx="1"/>
          </p:nvPr>
        </p:nvSpPr>
        <p:spPr>
          <a:xfrm>
            <a:off x="179512" y="764705"/>
            <a:ext cx="8856984" cy="5904656"/>
          </a:xfrm>
        </p:spPr>
        <p:txBody>
          <a:bodyPr>
            <a:normAutofit fontScale="55000" lnSpcReduction="20000"/>
          </a:bodyPr>
          <a:lstStyle/>
          <a:p>
            <a:pPr marL="0" indent="0">
              <a:buNone/>
            </a:pPr>
            <a:endParaRPr lang="sr-Latn-RS" dirty="0" smtClean="0">
              <a:latin typeface="Arial" pitchFamily="34" charset="0"/>
              <a:cs typeface="Arial" pitchFamily="34" charset="0"/>
            </a:endParaRPr>
          </a:p>
          <a:p>
            <a:r>
              <a:rPr lang="sr-Latn-RS" sz="4400" dirty="0" smtClean="0">
                <a:latin typeface="Arial" pitchFamily="34" charset="0"/>
                <a:cs typeface="Arial" pitchFamily="34" charset="0"/>
              </a:rPr>
              <a:t>kontrola </a:t>
            </a:r>
            <a:r>
              <a:rPr lang="sr-Latn-RS" sz="4400" dirty="0">
                <a:latin typeface="Arial" pitchFamily="34" charset="0"/>
                <a:cs typeface="Arial" pitchFamily="34" charset="0"/>
              </a:rPr>
              <a:t>lanca </a:t>
            </a:r>
            <a:r>
              <a:rPr lang="sr-Latn-RS" sz="4400" dirty="0" smtClean="0">
                <a:latin typeface="Arial" pitchFamily="34" charset="0"/>
                <a:cs typeface="Arial" pitchFamily="34" charset="0"/>
              </a:rPr>
              <a:t>snabdevanja</a:t>
            </a:r>
          </a:p>
          <a:p>
            <a:pPr marL="0" indent="0">
              <a:buNone/>
            </a:pPr>
            <a:endParaRPr lang="sr-Latn-RS" sz="4400" dirty="0">
              <a:latin typeface="Arial" pitchFamily="34" charset="0"/>
              <a:cs typeface="Arial" pitchFamily="34" charset="0"/>
            </a:endParaRPr>
          </a:p>
          <a:p>
            <a:r>
              <a:rPr lang="sr-Latn-RS" sz="4400" b="1" dirty="0" smtClean="0">
                <a:latin typeface="Arial" pitchFamily="34" charset="0"/>
                <a:cs typeface="Arial" pitchFamily="34" charset="0"/>
              </a:rPr>
              <a:t>modernizacija polj. </a:t>
            </a:r>
            <a:r>
              <a:rPr lang="sr-Latn-RS" sz="4400" b="1" dirty="0">
                <a:latin typeface="Arial" pitchFamily="34" charset="0"/>
                <a:cs typeface="Arial" pitchFamily="34" charset="0"/>
              </a:rPr>
              <a:t>gazdinstava, </a:t>
            </a:r>
            <a:r>
              <a:rPr lang="sr-Latn-RS" sz="4400" b="1" dirty="0" smtClean="0">
                <a:latin typeface="Arial" pitchFamily="34" charset="0"/>
                <a:cs typeface="Arial" pitchFamily="34" charset="0"/>
              </a:rPr>
              <a:t>konkurentnost, sektorska integracija, tržišna orijentacija </a:t>
            </a:r>
            <a:r>
              <a:rPr lang="sr-Latn-RS" sz="4400" b="1" dirty="0">
                <a:latin typeface="Arial" pitchFamily="34" charset="0"/>
                <a:cs typeface="Arial" pitchFamily="34" charset="0"/>
              </a:rPr>
              <a:t>i podsticanje preduzetništva</a:t>
            </a:r>
          </a:p>
          <a:p>
            <a:pPr marL="0" indent="0">
              <a:buNone/>
            </a:pPr>
            <a:endParaRPr lang="sr-Latn-RS" sz="4400" dirty="0" smtClean="0">
              <a:latin typeface="Arial" pitchFamily="34" charset="0"/>
              <a:cs typeface="Arial" pitchFamily="34" charset="0"/>
            </a:endParaRPr>
          </a:p>
          <a:p>
            <a:r>
              <a:rPr lang="sr-Latn-RS" sz="4400" dirty="0">
                <a:latin typeface="Arial" pitchFamily="34" charset="0"/>
                <a:cs typeface="Arial" pitchFamily="34" charset="0"/>
              </a:rPr>
              <a:t>a</a:t>
            </a:r>
            <a:r>
              <a:rPr lang="sr-Latn-RS" sz="4400" dirty="0" smtClean="0">
                <a:latin typeface="Arial" pitchFamily="34" charset="0"/>
                <a:cs typeface="Arial" pitchFamily="34" charset="0"/>
              </a:rPr>
              <a:t>dekvatna finansijska podrška</a:t>
            </a:r>
          </a:p>
          <a:p>
            <a:endParaRPr lang="sr-Latn-RS" sz="4400" dirty="0">
              <a:latin typeface="Arial" pitchFamily="34" charset="0"/>
              <a:cs typeface="Arial" pitchFamily="34" charset="0"/>
            </a:endParaRPr>
          </a:p>
          <a:p>
            <a:r>
              <a:rPr lang="sr-Latn-RS" sz="4400" dirty="0">
                <a:latin typeface="Arial" pitchFamily="34" charset="0"/>
                <a:cs typeface="Arial" pitchFamily="34" charset="0"/>
              </a:rPr>
              <a:t>p</a:t>
            </a:r>
            <a:r>
              <a:rPr lang="vi-VN" sz="4400" dirty="0" smtClean="0">
                <a:latin typeface="Arial" pitchFamily="34" charset="0"/>
                <a:cs typeface="Arial" pitchFamily="34" charset="0"/>
              </a:rPr>
              <a:t>odrška </a:t>
            </a:r>
            <a:r>
              <a:rPr lang="sr-Latn-RS" sz="4400" dirty="0" smtClean="0">
                <a:latin typeface="Arial" pitchFamily="34" charset="0"/>
                <a:cs typeface="Arial" pitchFamily="34" charset="0"/>
              </a:rPr>
              <a:t>mladim</a:t>
            </a:r>
            <a:r>
              <a:rPr lang="vi-VN" sz="4400" dirty="0" smtClean="0">
                <a:latin typeface="Arial" pitchFamily="34" charset="0"/>
                <a:cs typeface="Arial" pitchFamily="34" charset="0"/>
              </a:rPr>
              <a:t> poljoprivredni</a:t>
            </a:r>
            <a:r>
              <a:rPr lang="sr-Latn-RS" sz="4400" dirty="0" smtClean="0">
                <a:latin typeface="Arial" pitchFamily="34" charset="0"/>
                <a:cs typeface="Arial" pitchFamily="34" charset="0"/>
              </a:rPr>
              <a:t>cima, grupama proizvođača</a:t>
            </a:r>
          </a:p>
          <a:p>
            <a:endParaRPr lang="sr-Latn-RS" sz="4400" dirty="0" smtClean="0">
              <a:latin typeface="Arial" pitchFamily="34" charset="0"/>
              <a:cs typeface="Arial" pitchFamily="34" charset="0"/>
            </a:endParaRPr>
          </a:p>
          <a:p>
            <a:r>
              <a:rPr lang="sr-Latn-RS" sz="4400" dirty="0">
                <a:latin typeface="Arial" pitchFamily="34" charset="0"/>
                <a:cs typeface="Arial" pitchFamily="34" charset="0"/>
              </a:rPr>
              <a:t>p</a:t>
            </a:r>
            <a:r>
              <a:rPr lang="sr-Latn-RS" sz="4400" dirty="0" smtClean="0">
                <a:latin typeface="Arial" pitchFamily="34" charset="0"/>
                <a:cs typeface="Arial" pitchFamily="34" charset="0"/>
              </a:rPr>
              <a:t>odrška organskoj proizvodnji</a:t>
            </a:r>
            <a:endParaRPr lang="sr-Latn-RS" sz="4400" b="1" dirty="0" smtClean="0">
              <a:latin typeface="Arial" pitchFamily="34" charset="0"/>
              <a:cs typeface="Arial" pitchFamily="34" charset="0"/>
            </a:endParaRPr>
          </a:p>
          <a:p>
            <a:endParaRPr lang="sr-Latn-RS" sz="4400" b="1" dirty="0" smtClean="0">
              <a:latin typeface="Arial" pitchFamily="34" charset="0"/>
              <a:cs typeface="Arial" pitchFamily="34" charset="0"/>
            </a:endParaRPr>
          </a:p>
          <a:p>
            <a:r>
              <a:rPr lang="vi-VN" sz="4400" dirty="0" smtClean="0">
                <a:latin typeface="Arial" pitchFamily="34" charset="0"/>
                <a:cs typeface="Arial" pitchFamily="34" charset="0"/>
              </a:rPr>
              <a:t>dodatno </a:t>
            </a:r>
            <a:r>
              <a:rPr lang="vi-VN" sz="4400" dirty="0">
                <a:latin typeface="Arial" pitchFamily="34" charset="0"/>
                <a:cs typeface="Arial" pitchFamily="34" charset="0"/>
              </a:rPr>
              <a:t>plaćanje po </a:t>
            </a:r>
            <a:r>
              <a:rPr lang="vi-VN" sz="4400" dirty="0" smtClean="0">
                <a:latin typeface="Arial" pitchFamily="34" charset="0"/>
                <a:cs typeface="Arial" pitchFamily="34" charset="0"/>
              </a:rPr>
              <a:t>h</a:t>
            </a:r>
            <a:r>
              <a:rPr lang="sr-Latn-RS" sz="4400" dirty="0" smtClean="0">
                <a:latin typeface="Arial" pitchFamily="34" charset="0"/>
                <a:cs typeface="Arial" pitchFamily="34" charset="0"/>
              </a:rPr>
              <a:t>a</a:t>
            </a:r>
            <a:r>
              <a:rPr lang="vi-VN" sz="4400" dirty="0" smtClean="0">
                <a:latin typeface="Arial" pitchFamily="34" charset="0"/>
                <a:cs typeface="Arial" pitchFamily="34" charset="0"/>
              </a:rPr>
              <a:t> </a:t>
            </a:r>
            <a:r>
              <a:rPr lang="vi-VN" sz="4400" b="1" dirty="0">
                <a:latin typeface="Arial" pitchFamily="34" charset="0"/>
                <a:cs typeface="Arial" pitchFamily="34" charset="0"/>
              </a:rPr>
              <a:t>za sprovođenje </a:t>
            </a:r>
            <a:r>
              <a:rPr lang="sr-Latn-RS" sz="4400" b="1" dirty="0" smtClean="0">
                <a:latin typeface="Arial" pitchFamily="34" charset="0"/>
                <a:cs typeface="Arial" pitchFamily="34" charset="0"/>
              </a:rPr>
              <a:t>dobrih </a:t>
            </a:r>
            <a:r>
              <a:rPr lang="vi-VN" sz="4400" b="1" dirty="0" smtClean="0">
                <a:latin typeface="Arial" pitchFamily="34" charset="0"/>
                <a:cs typeface="Arial" pitchFamily="34" charset="0"/>
              </a:rPr>
              <a:t>polj</a:t>
            </a:r>
            <a:r>
              <a:rPr lang="sr-Latn-RS" sz="4400" b="1" dirty="0" smtClean="0">
                <a:latin typeface="Arial" pitchFamily="34" charset="0"/>
                <a:cs typeface="Arial" pitchFamily="34" charset="0"/>
              </a:rPr>
              <a:t>.</a:t>
            </a:r>
            <a:r>
              <a:rPr lang="vi-VN" sz="4400" b="1" dirty="0" smtClean="0">
                <a:latin typeface="Arial" pitchFamily="34" charset="0"/>
                <a:cs typeface="Arial" pitchFamily="34" charset="0"/>
              </a:rPr>
              <a:t> </a:t>
            </a:r>
            <a:r>
              <a:rPr lang="vi-VN" sz="4400" b="1" dirty="0">
                <a:latin typeface="Arial" pitchFamily="34" charset="0"/>
                <a:cs typeface="Arial" pitchFamily="34" charset="0"/>
              </a:rPr>
              <a:t>praksi za očuvanje klimatskih i ekoloških </a:t>
            </a:r>
            <a:r>
              <a:rPr lang="vi-VN" sz="4400" b="1" dirty="0" smtClean="0">
                <a:latin typeface="Arial" pitchFamily="34" charset="0"/>
                <a:cs typeface="Arial" pitchFamily="34" charset="0"/>
              </a:rPr>
              <a:t>faktora</a:t>
            </a:r>
            <a:r>
              <a:rPr lang="sr-Latn-RS" sz="4400" b="1" dirty="0">
                <a:latin typeface="Arial" pitchFamily="34" charset="0"/>
                <a:cs typeface="Arial" pitchFamily="34" charset="0"/>
              </a:rPr>
              <a:t> </a:t>
            </a:r>
            <a:r>
              <a:rPr lang="sr-Latn-RS" sz="4400" b="1" dirty="0" smtClean="0">
                <a:latin typeface="Arial" pitchFamily="34" charset="0"/>
                <a:cs typeface="Arial" pitchFamily="34" charset="0"/>
              </a:rPr>
              <a:t>#zelena plaćanja#</a:t>
            </a:r>
          </a:p>
          <a:p>
            <a:endParaRPr lang="sr-Latn-RS" sz="4400" b="1" dirty="0">
              <a:latin typeface="Arial" pitchFamily="34" charset="0"/>
              <a:cs typeface="Arial" pitchFamily="34" charset="0"/>
            </a:endParaRPr>
          </a:p>
        </p:txBody>
      </p:sp>
    </p:spTree>
    <p:extLst>
      <p:ext uri="{BB962C8B-B14F-4D97-AF65-F5344CB8AC3E}">
        <p14:creationId xmlns:p14="http://schemas.microsoft.com/office/powerpoint/2010/main" val="3555942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45353"/>
            <a:ext cx="7776864" cy="830997"/>
          </a:xfrm>
          <a:prstGeom prst="rect">
            <a:avLst/>
          </a:prstGeom>
        </p:spPr>
        <p:txBody>
          <a:bodyPr wrap="square">
            <a:spAutoFit/>
          </a:bodyPr>
          <a:lstStyle/>
          <a:p>
            <a:r>
              <a:rPr lang="sr-Latn-RS" sz="2400" b="1" dirty="0">
                <a:solidFill>
                  <a:srgbClr val="FFCC00"/>
                </a:solidFill>
                <a:latin typeface="+mj-lt"/>
                <a:ea typeface="+mj-ea"/>
                <a:cs typeface="+mj-cs"/>
              </a:rPr>
              <a:t>2. </a:t>
            </a:r>
            <a:r>
              <a:rPr lang="en-US" sz="2400" b="1" dirty="0" err="1">
                <a:solidFill>
                  <a:srgbClr val="FFCC00"/>
                </a:solidFill>
                <a:latin typeface="+mj-lt"/>
                <a:ea typeface="+mj-ea"/>
                <a:cs typeface="+mj-cs"/>
              </a:rPr>
              <a:t>Klimatski</a:t>
            </a:r>
            <a:r>
              <a:rPr lang="en-US" sz="2400" b="1" dirty="0">
                <a:solidFill>
                  <a:srgbClr val="FFCC00"/>
                </a:solidFill>
                <a:latin typeface="+mj-lt"/>
                <a:ea typeface="+mj-ea"/>
                <a:cs typeface="+mj-cs"/>
              </a:rPr>
              <a:t> i </a:t>
            </a:r>
            <a:r>
              <a:rPr lang="en-US" sz="2400" b="1" dirty="0" err="1">
                <a:solidFill>
                  <a:srgbClr val="FFCC00"/>
                </a:solidFill>
                <a:latin typeface="+mj-lt"/>
                <a:ea typeface="+mj-ea"/>
                <a:cs typeface="+mj-cs"/>
              </a:rPr>
              <a:t>ekološki</a:t>
            </a:r>
            <a:r>
              <a:rPr lang="en-US" sz="2400" b="1" dirty="0">
                <a:solidFill>
                  <a:srgbClr val="FFCC00"/>
                </a:solidFill>
                <a:latin typeface="+mj-lt"/>
                <a:ea typeface="+mj-ea"/>
                <a:cs typeface="+mj-cs"/>
              </a:rPr>
              <a:t> </a:t>
            </a:r>
            <a:r>
              <a:rPr lang="en-US" sz="2400" b="1" dirty="0" err="1">
                <a:solidFill>
                  <a:srgbClr val="FFCC00"/>
                </a:solidFill>
                <a:latin typeface="+mj-lt"/>
                <a:ea typeface="+mj-ea"/>
                <a:cs typeface="+mj-cs"/>
              </a:rPr>
              <a:t>ciljevi</a:t>
            </a:r>
            <a:r>
              <a:rPr lang="en-US" sz="2400" b="1" dirty="0">
                <a:solidFill>
                  <a:srgbClr val="FFCC00"/>
                </a:solidFill>
                <a:latin typeface="+mj-lt"/>
                <a:ea typeface="+mj-ea"/>
                <a:cs typeface="+mj-cs"/>
              </a:rPr>
              <a:t> </a:t>
            </a:r>
            <a:r>
              <a:rPr lang="en-US" sz="2400" b="1" dirty="0" err="1">
                <a:solidFill>
                  <a:srgbClr val="FFCC00"/>
                </a:solidFill>
                <a:latin typeface="+mj-lt"/>
                <a:ea typeface="+mj-ea"/>
                <a:cs typeface="+mj-cs"/>
              </a:rPr>
              <a:t>Zajedničke</a:t>
            </a:r>
            <a:r>
              <a:rPr lang="en-US" sz="2400" b="1" dirty="0">
                <a:solidFill>
                  <a:srgbClr val="FFCC00"/>
                </a:solidFill>
                <a:latin typeface="+mj-lt"/>
                <a:ea typeface="+mj-ea"/>
                <a:cs typeface="+mj-cs"/>
              </a:rPr>
              <a:t> </a:t>
            </a:r>
            <a:r>
              <a:rPr lang="en-US" sz="2400" b="1" dirty="0" err="1">
                <a:solidFill>
                  <a:srgbClr val="FFCC00"/>
                </a:solidFill>
                <a:latin typeface="+mj-lt"/>
                <a:ea typeface="+mj-ea"/>
                <a:cs typeface="+mj-cs"/>
              </a:rPr>
              <a:t>poljoprivredne</a:t>
            </a:r>
            <a:r>
              <a:rPr lang="en-US" sz="2400" b="1" dirty="0">
                <a:solidFill>
                  <a:srgbClr val="FFCC00"/>
                </a:solidFill>
                <a:latin typeface="+mj-lt"/>
                <a:ea typeface="+mj-ea"/>
                <a:cs typeface="+mj-cs"/>
              </a:rPr>
              <a:t> </a:t>
            </a:r>
            <a:r>
              <a:rPr lang="en-US" sz="2400" b="1" dirty="0" err="1">
                <a:solidFill>
                  <a:srgbClr val="FFCC00"/>
                </a:solidFill>
                <a:latin typeface="+mj-lt"/>
                <a:ea typeface="+mj-ea"/>
                <a:cs typeface="+mj-cs"/>
              </a:rPr>
              <a:t>politike</a:t>
            </a:r>
            <a:r>
              <a:rPr lang="en-US" sz="2400" b="1" dirty="0">
                <a:solidFill>
                  <a:srgbClr val="FFCC00"/>
                </a:solidFill>
                <a:latin typeface="+mj-lt"/>
                <a:ea typeface="+mj-ea"/>
                <a:cs typeface="+mj-cs"/>
              </a:rPr>
              <a:t> (ZPP)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32" y="1412776"/>
            <a:ext cx="79152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3717032"/>
            <a:ext cx="8676456" cy="1938992"/>
          </a:xfrm>
          <a:prstGeom prst="rect">
            <a:avLst/>
          </a:prstGeom>
        </p:spPr>
        <p:txBody>
          <a:bodyPr wrap="square">
            <a:spAutoFit/>
          </a:bodyPr>
          <a:lstStyle/>
          <a:p>
            <a:pPr marL="342900" indent="-342900">
              <a:buFont typeface="Arial" pitchFamily="34" charset="0"/>
              <a:buChar char="•"/>
            </a:pPr>
            <a:r>
              <a:rPr lang="en-US" sz="2400" dirty="0" err="1">
                <a:effectLst>
                  <a:outerShdw blurRad="38100" dist="38100" dir="2700000" algn="tl">
                    <a:srgbClr val="000000"/>
                  </a:outerShdw>
                </a:effectLst>
                <a:latin typeface="Arial" pitchFamily="34" charset="0"/>
                <a:cs typeface="Arial" pitchFamily="34" charset="0"/>
              </a:rPr>
              <a:t>Evropski</a:t>
            </a:r>
            <a:r>
              <a:rPr lang="en-US" sz="2400" dirty="0">
                <a:effectLst>
                  <a:outerShdw blurRad="38100" dist="38100" dir="2700000" algn="tl">
                    <a:srgbClr val="000000"/>
                  </a:outerShdw>
                </a:effectLst>
                <a:latin typeface="Arial" pitchFamily="34" charset="0"/>
                <a:cs typeface="Arial" pitchFamily="34" charset="0"/>
              </a:rPr>
              <a:t> </a:t>
            </a:r>
            <a:r>
              <a:rPr lang="en-US" sz="2400" dirty="0" err="1">
                <a:effectLst>
                  <a:outerShdw blurRad="38100" dist="38100" dir="2700000" algn="tl">
                    <a:srgbClr val="000000"/>
                  </a:outerShdw>
                </a:effectLst>
                <a:latin typeface="Arial" pitchFamily="34" charset="0"/>
                <a:cs typeface="Arial" pitchFamily="34" charset="0"/>
              </a:rPr>
              <a:t>zeleni</a:t>
            </a:r>
            <a:r>
              <a:rPr lang="en-US" sz="2400" dirty="0">
                <a:effectLst>
                  <a:outerShdw blurRad="38100" dist="38100" dir="2700000" algn="tl">
                    <a:srgbClr val="000000"/>
                  </a:outerShdw>
                </a:effectLst>
                <a:latin typeface="Arial" pitchFamily="34" charset="0"/>
                <a:cs typeface="Arial" pitchFamily="34" charset="0"/>
              </a:rPr>
              <a:t> </a:t>
            </a:r>
            <a:r>
              <a:rPr lang="en-US" sz="2400" dirty="0" err="1">
                <a:effectLst>
                  <a:outerShdw blurRad="38100" dist="38100" dir="2700000" algn="tl">
                    <a:srgbClr val="000000"/>
                  </a:outerShdw>
                </a:effectLst>
                <a:latin typeface="Arial" pitchFamily="34" charset="0"/>
                <a:cs typeface="Arial" pitchFamily="34" charset="0"/>
              </a:rPr>
              <a:t>dogovor</a:t>
            </a:r>
            <a:r>
              <a:rPr lang="en-US" sz="2400" dirty="0">
                <a:effectLst>
                  <a:outerShdw blurRad="38100" dist="38100" dir="2700000" algn="tl">
                    <a:srgbClr val="000000"/>
                  </a:outerShdw>
                </a:effectLst>
                <a:latin typeface="Arial" pitchFamily="34" charset="0"/>
                <a:cs typeface="Arial" pitchFamily="34" charset="0"/>
              </a:rPr>
              <a:t> </a:t>
            </a:r>
            <a:endParaRPr lang="sr-Latn-RS" sz="2400" dirty="0" smtClean="0">
              <a:effectLst>
                <a:outerShdw blurRad="38100" dist="38100" dir="2700000" algn="tl">
                  <a:srgbClr val="000000"/>
                </a:outerShdw>
              </a:effectLst>
              <a:latin typeface="Arial" pitchFamily="34" charset="0"/>
              <a:cs typeface="Arial" pitchFamily="34" charset="0"/>
            </a:endParaRPr>
          </a:p>
          <a:p>
            <a:pPr marL="342900" indent="-342900">
              <a:buFont typeface="Arial" pitchFamily="34" charset="0"/>
              <a:buChar char="•"/>
            </a:pPr>
            <a:r>
              <a:rPr lang="pl-PL" sz="2400" dirty="0" smtClean="0">
                <a:effectLst>
                  <a:outerShdw blurRad="38100" dist="38100" dir="2700000" algn="tl">
                    <a:srgbClr val="000000"/>
                  </a:outerShdw>
                </a:effectLst>
                <a:latin typeface="Arial" pitchFamily="34" charset="0"/>
                <a:cs typeface="Arial" pitchFamily="34" charset="0"/>
              </a:rPr>
              <a:t>Strategija od „od farme </a:t>
            </a:r>
            <a:r>
              <a:rPr lang="pl-PL" sz="2400" dirty="0" smtClean="0">
                <a:effectLst>
                  <a:outerShdw blurRad="38100" dist="38100" dir="2700000" algn="tl">
                    <a:srgbClr val="000000"/>
                  </a:outerShdw>
                </a:effectLst>
                <a:latin typeface="Arial" pitchFamily="34" charset="0"/>
                <a:cs typeface="Arial" pitchFamily="34" charset="0"/>
              </a:rPr>
              <a:t>do trpeze” </a:t>
            </a:r>
            <a:endParaRPr lang="sr-Latn-RS" sz="2400" dirty="0" smtClean="0">
              <a:effectLst>
                <a:outerShdw blurRad="38100" dist="38100" dir="2700000" algn="tl">
                  <a:srgbClr val="000000"/>
                </a:outerShdw>
              </a:effectLst>
              <a:latin typeface="Arial" pitchFamily="34" charset="0"/>
              <a:cs typeface="Arial" pitchFamily="34" charset="0"/>
            </a:endParaRPr>
          </a:p>
          <a:p>
            <a:pPr marL="342900" indent="-342900">
              <a:buFont typeface="Arial" pitchFamily="34" charset="0"/>
              <a:buChar char="•"/>
            </a:pPr>
            <a:r>
              <a:rPr lang="vi-VN" sz="2400" dirty="0" smtClean="0">
                <a:effectLst>
                  <a:outerShdw blurRad="38100" dist="38100" dir="2700000" algn="tl">
                    <a:srgbClr val="000000"/>
                  </a:outerShdw>
                </a:effectLst>
                <a:latin typeface="Arial" pitchFamily="34" charset="0"/>
                <a:cs typeface="Arial" pitchFamily="34" charset="0"/>
              </a:rPr>
              <a:t>Strategij</a:t>
            </a:r>
            <a:r>
              <a:rPr lang="sr-Latn-RS" sz="2400" dirty="0" smtClean="0">
                <a:effectLst>
                  <a:outerShdw blurRad="38100" dist="38100" dir="2700000" algn="tl">
                    <a:srgbClr val="000000"/>
                  </a:outerShdw>
                </a:effectLst>
                <a:latin typeface="Arial" pitchFamily="34" charset="0"/>
                <a:cs typeface="Arial" pitchFamily="34" charset="0"/>
              </a:rPr>
              <a:t>a </a:t>
            </a:r>
            <a:r>
              <a:rPr lang="vi-VN" sz="2400" dirty="0" smtClean="0">
                <a:effectLst>
                  <a:outerShdw blurRad="38100" dist="38100" dir="2700000" algn="tl">
                    <a:srgbClr val="000000"/>
                  </a:outerShdw>
                </a:effectLst>
                <a:latin typeface="Arial" pitchFamily="34" charset="0"/>
                <a:cs typeface="Arial" pitchFamily="34" charset="0"/>
              </a:rPr>
              <a:t>o </a:t>
            </a:r>
            <a:r>
              <a:rPr lang="vi-VN" sz="2400" dirty="0">
                <a:effectLst>
                  <a:outerShdw blurRad="38100" dist="38100" dir="2700000" algn="tl">
                    <a:srgbClr val="000000"/>
                  </a:outerShdw>
                </a:effectLst>
                <a:latin typeface="Arial" pitchFamily="34" charset="0"/>
                <a:cs typeface="Arial" pitchFamily="34" charset="0"/>
              </a:rPr>
              <a:t>biodiverzitetu za 2030. </a:t>
            </a:r>
            <a:r>
              <a:rPr lang="vi-VN" sz="2400" dirty="0" smtClean="0">
                <a:effectLst>
                  <a:outerShdw blurRad="38100" dist="38100" dir="2700000" algn="tl">
                    <a:srgbClr val="000000"/>
                  </a:outerShdw>
                </a:effectLst>
                <a:latin typeface="Arial" pitchFamily="34" charset="0"/>
                <a:cs typeface="Arial" pitchFamily="34" charset="0"/>
              </a:rPr>
              <a:t>godinu </a:t>
            </a:r>
            <a:endParaRPr lang="sr-Latn-RS" sz="2400" dirty="0" smtClean="0">
              <a:effectLst>
                <a:outerShdw blurRad="38100" dist="38100" dir="2700000" algn="tl">
                  <a:srgbClr val="000000"/>
                </a:outerShdw>
              </a:effectLst>
              <a:latin typeface="Arial" pitchFamily="34" charset="0"/>
              <a:cs typeface="Arial" pitchFamily="34" charset="0"/>
            </a:endParaRPr>
          </a:p>
          <a:p>
            <a:pPr marL="342900" indent="-342900">
              <a:buFont typeface="Arial" pitchFamily="34" charset="0"/>
              <a:buChar char="•"/>
            </a:pPr>
            <a:r>
              <a:rPr lang="pl-PL" sz="2400" dirty="0">
                <a:effectLst>
                  <a:outerShdw blurRad="38100" dist="38100" dir="2700000" algn="tl">
                    <a:srgbClr val="000000"/>
                  </a:outerShdw>
                </a:effectLst>
                <a:latin typeface="Arial" pitchFamily="34" charset="0"/>
                <a:cs typeface="Arial" pitchFamily="34" charset="0"/>
              </a:rPr>
              <a:t>N</a:t>
            </a:r>
            <a:r>
              <a:rPr lang="pl-PL" sz="2400" dirty="0" smtClean="0">
                <a:effectLst>
                  <a:outerShdw blurRad="38100" dist="38100" dir="2700000" algn="tl">
                    <a:srgbClr val="000000"/>
                  </a:outerShdw>
                </a:effectLst>
                <a:latin typeface="Arial" pitchFamily="34" charset="0"/>
                <a:cs typeface="Arial" pitchFamily="34" charset="0"/>
              </a:rPr>
              <a:t>ovi akcioni plan cirkularne ekonomije (</a:t>
            </a:r>
            <a:r>
              <a:rPr lang="vi-VN" sz="2400" dirty="0" smtClean="0">
                <a:effectLst>
                  <a:outerShdw blurRad="38100" dist="38100" dir="2700000" algn="tl">
                    <a:srgbClr val="000000"/>
                  </a:outerShdw>
                </a:effectLst>
                <a:latin typeface="Arial" pitchFamily="34" charset="0"/>
                <a:cs typeface="Arial" pitchFamily="34" charset="0"/>
              </a:rPr>
              <a:t>CEAP</a:t>
            </a:r>
            <a:r>
              <a:rPr lang="sr-Latn-RS" sz="2400" dirty="0" smtClean="0">
                <a:effectLst>
                  <a:outerShdw blurRad="38100" dist="38100" dir="2700000" algn="tl">
                    <a:srgbClr val="000000"/>
                  </a:outerShdw>
                </a:effectLst>
                <a:latin typeface="Arial" pitchFamily="34" charset="0"/>
                <a:cs typeface="Arial" pitchFamily="34" charset="0"/>
              </a:rPr>
              <a:t>) </a:t>
            </a:r>
          </a:p>
          <a:p>
            <a:pPr marL="342900" indent="-342900">
              <a:buFont typeface="Arial" pitchFamily="34" charset="0"/>
              <a:buChar char="•"/>
            </a:pPr>
            <a:r>
              <a:rPr lang="sr-Latn-RS" sz="2400" dirty="0">
                <a:effectLst>
                  <a:outerShdw blurRad="38100" dist="38100" dir="2700000" algn="tl">
                    <a:srgbClr val="000000"/>
                  </a:outerShdw>
                </a:effectLst>
                <a:latin typeface="Arial" pitchFamily="34" charset="0"/>
                <a:cs typeface="Arial" pitchFamily="34" charset="0"/>
              </a:rPr>
              <a:t>A</a:t>
            </a:r>
            <a:r>
              <a:rPr lang="vi-VN" sz="2400" dirty="0" smtClean="0">
                <a:effectLst>
                  <a:outerShdw blurRad="38100" dist="38100" dir="2700000" algn="tl">
                    <a:srgbClr val="000000"/>
                  </a:outerShdw>
                </a:effectLst>
                <a:latin typeface="Arial" pitchFamily="34" charset="0"/>
                <a:cs typeface="Arial" pitchFamily="34" charset="0"/>
              </a:rPr>
              <a:t>mbicij</a:t>
            </a:r>
            <a:r>
              <a:rPr lang="sr-Latn-RS" sz="2400" dirty="0" smtClean="0">
                <a:effectLst>
                  <a:outerShdw blurRad="38100" dist="38100" dir="2700000" algn="tl">
                    <a:srgbClr val="000000"/>
                  </a:outerShdw>
                </a:effectLst>
                <a:latin typeface="Arial" pitchFamily="34" charset="0"/>
                <a:cs typeface="Arial" pitchFamily="34" charset="0"/>
              </a:rPr>
              <a:t>a</a:t>
            </a:r>
            <a:r>
              <a:rPr lang="vi-VN" sz="2400" dirty="0" smtClean="0">
                <a:effectLst>
                  <a:outerShdw blurRad="38100" dist="38100" dir="2700000" algn="tl">
                    <a:srgbClr val="000000"/>
                  </a:outerShdw>
                </a:effectLst>
                <a:latin typeface="Arial" pitchFamily="34" charset="0"/>
                <a:cs typeface="Arial" pitchFamily="34" charset="0"/>
              </a:rPr>
              <a:t> </a:t>
            </a:r>
            <a:r>
              <a:rPr lang="vi-VN" sz="2400" dirty="0">
                <a:effectLst>
                  <a:outerShdw blurRad="38100" dist="38100" dir="2700000" algn="tl">
                    <a:srgbClr val="000000"/>
                  </a:outerShdw>
                </a:effectLst>
                <a:latin typeface="Arial" pitchFamily="34" charset="0"/>
                <a:cs typeface="Arial" pitchFamily="34" charset="0"/>
              </a:rPr>
              <a:t>o nultom </a:t>
            </a:r>
            <a:r>
              <a:rPr lang="vi-VN" sz="2400" dirty="0" smtClean="0">
                <a:effectLst>
                  <a:outerShdw blurRad="38100" dist="38100" dir="2700000" algn="tl">
                    <a:srgbClr val="000000"/>
                  </a:outerShdw>
                </a:effectLst>
                <a:latin typeface="Arial" pitchFamily="34" charset="0"/>
                <a:cs typeface="Arial" pitchFamily="34" charset="0"/>
              </a:rPr>
              <a:t>zagađenju</a:t>
            </a:r>
            <a:endParaRPr lang="en-US" sz="2400" dirty="0">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2478910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019637"/>
            <a:ext cx="8856984" cy="5201424"/>
          </a:xfrm>
          <a:prstGeom prst="rect">
            <a:avLst/>
          </a:prstGeom>
        </p:spPr>
        <p:txBody>
          <a:bodyPr wrap="square">
            <a:spAutoFit/>
          </a:bodyPr>
          <a:lstStyle/>
          <a:p>
            <a:r>
              <a:rPr lang="pl-PL" sz="2000" i="1" dirty="0">
                <a:solidFill>
                  <a:srgbClr val="FF0000"/>
                </a:solidFill>
                <a:latin typeface="Arial" pitchFamily="34" charset="0"/>
                <a:cs typeface="Arial" pitchFamily="34" charset="0"/>
              </a:rPr>
              <a:t>S</a:t>
            </a:r>
            <a:r>
              <a:rPr lang="pl-PL" sz="2000" i="1" dirty="0" smtClean="0">
                <a:solidFill>
                  <a:srgbClr val="FF0000"/>
                </a:solidFill>
                <a:latin typeface="Arial" pitchFamily="34" charset="0"/>
                <a:cs typeface="Arial" pitchFamily="34" charset="0"/>
              </a:rPr>
              <a:t>trategija od „od farme </a:t>
            </a:r>
            <a:r>
              <a:rPr lang="pl-PL" sz="2000" i="1" dirty="0" smtClean="0">
                <a:solidFill>
                  <a:srgbClr val="FF0000"/>
                </a:solidFill>
                <a:latin typeface="Arial" pitchFamily="34" charset="0"/>
                <a:cs typeface="Arial" pitchFamily="34" charset="0"/>
              </a:rPr>
              <a:t>do trpeze” </a:t>
            </a:r>
            <a:endParaRPr lang="pl-PL" sz="2000" i="1" dirty="0" smtClean="0">
              <a:solidFill>
                <a:srgbClr val="FF0000"/>
              </a:solidFill>
              <a:latin typeface="Arial" pitchFamily="34" charset="0"/>
              <a:cs typeface="Arial" pitchFamily="34" charset="0"/>
            </a:endParaRPr>
          </a:p>
          <a:p>
            <a:pPr marL="342900" indent="-342900">
              <a:buFont typeface="Arial" pitchFamily="34" charset="0"/>
              <a:buChar char="•"/>
            </a:pPr>
            <a:r>
              <a:rPr lang="vi-VN" sz="2400" dirty="0" smtClean="0">
                <a:latin typeface="Arial" pitchFamily="34" charset="0"/>
                <a:cs typeface="Arial" pitchFamily="34" charset="0"/>
              </a:rPr>
              <a:t>obezbeđivanje da lanac ishrane, koji pokriva proizvodnju hrane, transport, distribuciju, marketing i potrošnju, ima neutralan ili pozitivan uticaj na životnu </a:t>
            </a:r>
            <a:r>
              <a:rPr lang="vi-VN" sz="2400" dirty="0" smtClean="0">
                <a:latin typeface="Arial" pitchFamily="34" charset="0"/>
                <a:cs typeface="Arial" pitchFamily="34" charset="0"/>
              </a:rPr>
              <a:t>sredinu</a:t>
            </a:r>
            <a:r>
              <a:rPr lang="sr-Latn-RS" sz="2400" dirty="0" smtClean="0">
                <a:latin typeface="Arial" pitchFamily="34" charset="0"/>
                <a:cs typeface="Arial" pitchFamily="34" charset="0"/>
              </a:rPr>
              <a:t>;</a:t>
            </a:r>
          </a:p>
          <a:p>
            <a:endParaRPr lang="sr-Latn-RS" sz="2400" dirty="0" smtClean="0">
              <a:latin typeface="Arial" pitchFamily="34" charset="0"/>
              <a:cs typeface="Arial" pitchFamily="34" charset="0"/>
            </a:endParaRPr>
          </a:p>
          <a:p>
            <a:pPr marL="342900" indent="-342900">
              <a:buFont typeface="Arial" pitchFamily="34" charset="0"/>
              <a:buChar char="•"/>
            </a:pPr>
            <a:r>
              <a:rPr lang="sr-Latn-RS" sz="2400" dirty="0">
                <a:latin typeface="Arial" pitchFamily="34" charset="0"/>
                <a:cs typeface="Arial" pitchFamily="34" charset="0"/>
              </a:rPr>
              <a:t>p</a:t>
            </a:r>
            <a:r>
              <a:rPr lang="sr-Latn-RS" sz="2400" dirty="0" smtClean="0">
                <a:latin typeface="Arial" pitchFamily="34" charset="0"/>
                <a:cs typeface="Arial" pitchFamily="34" charset="0"/>
              </a:rPr>
              <a:t>omoć pri </a:t>
            </a:r>
            <a:r>
              <a:rPr lang="vi-VN" sz="2400" dirty="0" smtClean="0">
                <a:latin typeface="Arial" pitchFamily="34" charset="0"/>
                <a:cs typeface="Arial" pitchFamily="34" charset="0"/>
              </a:rPr>
              <a:t>ublažavanju </a:t>
            </a:r>
            <a:r>
              <a:rPr lang="vi-VN" sz="2400" dirty="0" smtClean="0">
                <a:latin typeface="Arial" pitchFamily="34" charset="0"/>
                <a:cs typeface="Arial" pitchFamily="34" charset="0"/>
              </a:rPr>
              <a:t>klimatskih promena i prilagođavanje njihovim uticajima; zaštita zemljišta, zemljišta, vode, vazduha, zdravlja i dobrobiti biljaka i životinja; i </a:t>
            </a:r>
            <a:r>
              <a:rPr lang="sr-Latn-RS" sz="2400" dirty="0" smtClean="0">
                <a:latin typeface="Arial" pitchFamily="34" charset="0"/>
                <a:cs typeface="Arial" pitchFamily="34" charset="0"/>
              </a:rPr>
              <a:t>sprečavanje</a:t>
            </a:r>
            <a:r>
              <a:rPr lang="vi-VN" sz="2400" dirty="0" smtClean="0">
                <a:latin typeface="Arial" pitchFamily="34" charset="0"/>
                <a:cs typeface="Arial" pitchFamily="34" charset="0"/>
              </a:rPr>
              <a:t> gubitka </a:t>
            </a:r>
            <a:r>
              <a:rPr lang="vi-VN" sz="2400" dirty="0" smtClean="0">
                <a:latin typeface="Arial" pitchFamily="34" charset="0"/>
                <a:cs typeface="Arial" pitchFamily="34" charset="0"/>
              </a:rPr>
              <a:t>biodiverziteta</a:t>
            </a:r>
            <a:r>
              <a:rPr lang="vi-VN" sz="2400" dirty="0" smtClean="0">
                <a:latin typeface="Arial" pitchFamily="34" charset="0"/>
                <a:cs typeface="Arial" pitchFamily="34" charset="0"/>
              </a:rPr>
              <a:t>;</a:t>
            </a:r>
            <a:endParaRPr lang="sr-Latn-RS" sz="2400" dirty="0" smtClean="0">
              <a:latin typeface="Arial" pitchFamily="34" charset="0"/>
              <a:cs typeface="Arial" pitchFamily="34" charset="0"/>
            </a:endParaRPr>
          </a:p>
          <a:p>
            <a:endParaRPr lang="sr-Latn-RS" sz="2400" dirty="0" smtClean="0">
              <a:latin typeface="Arial" pitchFamily="34" charset="0"/>
              <a:cs typeface="Arial" pitchFamily="34" charset="0"/>
            </a:endParaRPr>
          </a:p>
          <a:p>
            <a:pPr marL="342900" indent="-342900">
              <a:buFont typeface="Arial" pitchFamily="34" charset="0"/>
              <a:buChar char="•"/>
            </a:pPr>
            <a:r>
              <a:rPr lang="vi-VN" sz="2400" dirty="0" smtClean="0">
                <a:latin typeface="Arial" pitchFamily="34" charset="0"/>
                <a:cs typeface="Arial" pitchFamily="34" charset="0"/>
              </a:rPr>
              <a:t>obezbeđivanje bezbednosti hrane, ishrane i javnog </a:t>
            </a:r>
            <a:r>
              <a:rPr lang="vi-VN" sz="2400" dirty="0" smtClean="0">
                <a:latin typeface="Arial" pitchFamily="34" charset="0"/>
                <a:cs typeface="Arial" pitchFamily="34" charset="0"/>
              </a:rPr>
              <a:t>zdravlja</a:t>
            </a:r>
            <a:r>
              <a:rPr lang="sr-Latn-RS" sz="2400" dirty="0" smtClean="0">
                <a:latin typeface="Arial" pitchFamily="34" charset="0"/>
                <a:cs typeface="Arial" pitchFamily="34" charset="0"/>
              </a:rPr>
              <a:t>;</a:t>
            </a:r>
          </a:p>
          <a:p>
            <a:pPr marL="342900" indent="-342900">
              <a:buFont typeface="Arial" pitchFamily="34" charset="0"/>
              <a:buChar char="•"/>
            </a:pPr>
            <a:endParaRPr lang="sr-Latn-RS" sz="2400" dirty="0" smtClean="0">
              <a:latin typeface="Arial" pitchFamily="34" charset="0"/>
              <a:cs typeface="Arial" pitchFamily="34" charset="0"/>
            </a:endParaRPr>
          </a:p>
          <a:p>
            <a:pPr marL="342900" indent="-342900">
              <a:buFont typeface="Arial" pitchFamily="34" charset="0"/>
              <a:buChar char="•"/>
            </a:pPr>
            <a:r>
              <a:rPr lang="vi-VN" sz="2400" dirty="0" smtClean="0">
                <a:latin typeface="Arial" pitchFamily="34" charset="0"/>
                <a:cs typeface="Arial" pitchFamily="34" charset="0"/>
              </a:rPr>
              <a:t>očuvanje </a:t>
            </a:r>
            <a:r>
              <a:rPr lang="vi-VN" sz="2400" dirty="0" smtClean="0">
                <a:latin typeface="Arial" pitchFamily="34" charset="0"/>
                <a:cs typeface="Arial" pitchFamily="34" charset="0"/>
              </a:rPr>
              <a:t>pristupačnosti hrane, uz generisanje pravednijeg ekonomskog povrata u lancu </a:t>
            </a:r>
            <a:r>
              <a:rPr lang="vi-VN" sz="2400" dirty="0" smtClean="0">
                <a:latin typeface="Arial" pitchFamily="34" charset="0"/>
                <a:cs typeface="Arial" pitchFamily="34" charset="0"/>
              </a:rPr>
              <a:t>snabdevanja</a:t>
            </a:r>
            <a:endParaRPr lang="en-US" sz="2400" dirty="0">
              <a:latin typeface="Arial" pitchFamily="34" charset="0"/>
              <a:cs typeface="Arial" pitchFamily="34" charset="0"/>
            </a:endParaRPr>
          </a:p>
        </p:txBody>
      </p:sp>
      <p:sp>
        <p:nvSpPr>
          <p:cNvPr id="3" name="Rectangle 2"/>
          <p:cNvSpPr/>
          <p:nvPr/>
        </p:nvSpPr>
        <p:spPr>
          <a:xfrm>
            <a:off x="683568" y="188640"/>
            <a:ext cx="8136904" cy="830997"/>
          </a:xfrm>
          <a:prstGeom prst="rect">
            <a:avLst/>
          </a:prstGeom>
        </p:spPr>
        <p:txBody>
          <a:bodyPr wrap="square">
            <a:spAutoFit/>
          </a:bodyPr>
          <a:lstStyle/>
          <a:p>
            <a:pPr lvl="0"/>
            <a:r>
              <a:rPr lang="sr-Latn-RS" sz="2400" b="1" dirty="0">
                <a:solidFill>
                  <a:srgbClr val="FFCC00"/>
                </a:solidFill>
              </a:rPr>
              <a:t>2. </a:t>
            </a:r>
            <a:r>
              <a:rPr lang="en-US" sz="2400" b="1" dirty="0" err="1">
                <a:solidFill>
                  <a:srgbClr val="FFCC00"/>
                </a:solidFill>
              </a:rPr>
              <a:t>Klimatski</a:t>
            </a:r>
            <a:r>
              <a:rPr lang="en-US" sz="2400" b="1" dirty="0">
                <a:solidFill>
                  <a:srgbClr val="FFCC00"/>
                </a:solidFill>
              </a:rPr>
              <a:t> i </a:t>
            </a:r>
            <a:r>
              <a:rPr lang="en-US" sz="2400" b="1" dirty="0" err="1">
                <a:solidFill>
                  <a:srgbClr val="FFCC00"/>
                </a:solidFill>
              </a:rPr>
              <a:t>ekološki</a:t>
            </a:r>
            <a:r>
              <a:rPr lang="en-US" sz="2400" b="1" dirty="0">
                <a:solidFill>
                  <a:srgbClr val="FFCC00"/>
                </a:solidFill>
              </a:rPr>
              <a:t> </a:t>
            </a:r>
            <a:r>
              <a:rPr lang="en-US" sz="2400" b="1" dirty="0" err="1">
                <a:solidFill>
                  <a:srgbClr val="FFCC00"/>
                </a:solidFill>
              </a:rPr>
              <a:t>ciljevi</a:t>
            </a:r>
            <a:r>
              <a:rPr lang="en-US" sz="2400" b="1" dirty="0">
                <a:solidFill>
                  <a:srgbClr val="FFCC00"/>
                </a:solidFill>
              </a:rPr>
              <a:t> </a:t>
            </a:r>
            <a:r>
              <a:rPr lang="en-US" sz="2400" b="1" dirty="0" err="1">
                <a:solidFill>
                  <a:srgbClr val="FFCC00"/>
                </a:solidFill>
              </a:rPr>
              <a:t>Zajedničke</a:t>
            </a:r>
            <a:r>
              <a:rPr lang="en-US" sz="2400" b="1" dirty="0">
                <a:solidFill>
                  <a:srgbClr val="FFCC00"/>
                </a:solidFill>
              </a:rPr>
              <a:t> </a:t>
            </a:r>
            <a:r>
              <a:rPr lang="en-US" sz="2400" b="1" dirty="0" err="1">
                <a:solidFill>
                  <a:srgbClr val="FFCC00"/>
                </a:solidFill>
              </a:rPr>
              <a:t>poljoprivredne</a:t>
            </a:r>
            <a:r>
              <a:rPr lang="en-US" sz="2400" b="1" dirty="0">
                <a:solidFill>
                  <a:srgbClr val="FFCC00"/>
                </a:solidFill>
              </a:rPr>
              <a:t> </a:t>
            </a:r>
            <a:r>
              <a:rPr lang="en-US" sz="2400" b="1" dirty="0" err="1">
                <a:solidFill>
                  <a:srgbClr val="FFCC00"/>
                </a:solidFill>
              </a:rPr>
              <a:t>politike</a:t>
            </a:r>
            <a:r>
              <a:rPr lang="en-US" sz="2400" b="1" dirty="0">
                <a:solidFill>
                  <a:srgbClr val="FFCC00"/>
                </a:solidFill>
              </a:rPr>
              <a:t> (ZPP) </a:t>
            </a:r>
          </a:p>
        </p:txBody>
      </p:sp>
    </p:spTree>
    <p:extLst>
      <p:ext uri="{BB962C8B-B14F-4D97-AF65-F5344CB8AC3E}">
        <p14:creationId xmlns:p14="http://schemas.microsoft.com/office/powerpoint/2010/main" val="149891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568952" cy="1153393"/>
          </a:xfrm>
        </p:spPr>
        <p:txBody>
          <a:bodyPr>
            <a:normAutofit/>
          </a:bodyPr>
          <a:lstStyle/>
          <a:p>
            <a:pPr lvl="0" eaLnBrk="1" fontAlgn="auto" hangingPunct="1">
              <a:spcBef>
                <a:spcPts val="0"/>
              </a:spcBef>
              <a:spcAft>
                <a:spcPts val="0"/>
              </a:spcAft>
            </a:pPr>
            <a:r>
              <a:rPr lang="sr-Latn-RS" sz="2400" kern="1200" dirty="0">
                <a:solidFill>
                  <a:srgbClr val="FFCC00"/>
                </a:solidFill>
                <a:effectLst/>
                <a:ea typeface="+mn-ea"/>
                <a:cs typeface="+mn-cs"/>
              </a:rPr>
              <a:t>2. </a:t>
            </a:r>
            <a:r>
              <a:rPr lang="en-US" sz="2400" kern="1200" dirty="0" err="1">
                <a:solidFill>
                  <a:srgbClr val="FFCC00"/>
                </a:solidFill>
                <a:effectLst/>
                <a:ea typeface="+mn-ea"/>
                <a:cs typeface="+mn-cs"/>
              </a:rPr>
              <a:t>Klimatski</a:t>
            </a:r>
            <a:r>
              <a:rPr lang="en-US" sz="2400" kern="1200" dirty="0">
                <a:solidFill>
                  <a:srgbClr val="FFCC00"/>
                </a:solidFill>
                <a:effectLst/>
                <a:ea typeface="+mn-ea"/>
                <a:cs typeface="+mn-cs"/>
              </a:rPr>
              <a:t> i </a:t>
            </a:r>
            <a:r>
              <a:rPr lang="en-US" sz="2400" kern="1200" dirty="0" err="1">
                <a:solidFill>
                  <a:srgbClr val="FFCC00"/>
                </a:solidFill>
                <a:effectLst/>
                <a:ea typeface="+mn-ea"/>
                <a:cs typeface="+mn-cs"/>
              </a:rPr>
              <a:t>ekološki</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ciljevi</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Zajedničke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poljoprivredne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politike</a:t>
            </a:r>
            <a:r>
              <a:rPr lang="en-US" sz="2400" kern="1200" dirty="0">
                <a:solidFill>
                  <a:srgbClr val="FFCC00"/>
                </a:solidFill>
                <a:effectLst/>
                <a:ea typeface="+mn-ea"/>
                <a:cs typeface="+mn-cs"/>
              </a:rPr>
              <a:t> (ZPP) </a:t>
            </a:r>
          </a:p>
        </p:txBody>
      </p:sp>
      <p:graphicFrame>
        <p:nvGraphicFramePr>
          <p:cNvPr id="5" name="Content Placeholder 3"/>
          <p:cNvGraphicFramePr>
            <a:graphicFrameLocks/>
          </p:cNvGraphicFramePr>
          <p:nvPr>
            <p:extLst>
              <p:ext uri="{D42A27DB-BD31-4B8C-83A1-F6EECF244321}">
                <p14:modId xmlns:p14="http://schemas.microsoft.com/office/powerpoint/2010/main" val="1783995350"/>
              </p:ext>
            </p:extLst>
          </p:nvPr>
        </p:nvGraphicFramePr>
        <p:xfrm>
          <a:off x="539552" y="1268760"/>
          <a:ext cx="806489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631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fontAlgn="auto" hangingPunct="1">
              <a:spcBef>
                <a:spcPts val="0"/>
              </a:spcBef>
              <a:spcAft>
                <a:spcPts val="0"/>
              </a:spcAft>
            </a:pPr>
            <a:r>
              <a:rPr lang="sr-Latn-RS" sz="2400" kern="1200" dirty="0">
                <a:solidFill>
                  <a:srgbClr val="FFCC00"/>
                </a:solidFill>
                <a:effectLst/>
              </a:rPr>
              <a:t>3. </a:t>
            </a:r>
            <a:r>
              <a:rPr lang="en-US" sz="2400" kern="1200" dirty="0" err="1">
                <a:solidFill>
                  <a:srgbClr val="FFCC00"/>
                </a:solidFill>
                <a:effectLst/>
              </a:rPr>
              <a:t>Budžet</a:t>
            </a:r>
            <a:r>
              <a:rPr lang="en-US" sz="2400" kern="1200" dirty="0">
                <a:solidFill>
                  <a:srgbClr val="FFCC00"/>
                </a:solidFill>
                <a:effectLst/>
              </a:rPr>
              <a:t> ZPP i </a:t>
            </a:r>
            <a:r>
              <a:rPr lang="en-US" sz="2400" kern="1200" dirty="0" err="1">
                <a:solidFill>
                  <a:srgbClr val="FFCC00"/>
                </a:solidFill>
                <a:effectLst/>
              </a:rPr>
              <a:t>ekološki</a:t>
            </a:r>
            <a:r>
              <a:rPr lang="en-US" sz="2400" kern="1200" dirty="0">
                <a:solidFill>
                  <a:srgbClr val="FFCC00"/>
                </a:solidFill>
                <a:effectLst/>
              </a:rPr>
              <a:t> /</a:t>
            </a:r>
            <a:r>
              <a:rPr lang="en-US" sz="2400" kern="1200" dirty="0" err="1">
                <a:solidFill>
                  <a:srgbClr val="FFCC00"/>
                </a:solidFill>
                <a:effectLst/>
              </a:rPr>
              <a:t>klimatski</a:t>
            </a:r>
            <a:r>
              <a:rPr lang="en-US" sz="2400" kern="1200" dirty="0">
                <a:solidFill>
                  <a:srgbClr val="FFCC00"/>
                </a:solidFill>
                <a:effectLst/>
              </a:rPr>
              <a:t> </a:t>
            </a:r>
            <a:r>
              <a:rPr lang="en-US" sz="2400" kern="1200" dirty="0" err="1">
                <a:solidFill>
                  <a:srgbClr val="FFCC00"/>
                </a:solidFill>
                <a:effectLst/>
              </a:rPr>
              <a:t>prihvatljiva</a:t>
            </a:r>
            <a:r>
              <a:rPr lang="en-US" sz="2400" kern="1200" dirty="0">
                <a:solidFill>
                  <a:srgbClr val="FFCC00"/>
                </a:solidFill>
                <a:effectLst/>
              </a:rPr>
              <a:t> </a:t>
            </a:r>
            <a:r>
              <a:rPr lang="en-US" sz="2400" kern="1200" dirty="0" err="1">
                <a:solidFill>
                  <a:srgbClr val="FFCC00"/>
                </a:solidFill>
                <a:effectLst/>
              </a:rPr>
              <a:t>poljoprivredna</a:t>
            </a:r>
            <a:r>
              <a:rPr lang="en-US" sz="2400" kern="1200" dirty="0">
                <a:solidFill>
                  <a:srgbClr val="FFCC00"/>
                </a:solidFill>
                <a:effectLst/>
              </a:rPr>
              <a:t> </a:t>
            </a:r>
            <a:r>
              <a:rPr lang="en-US" sz="2400" kern="1200" dirty="0" err="1">
                <a:solidFill>
                  <a:srgbClr val="FFCC00"/>
                </a:solidFill>
                <a:effectLst/>
              </a:rPr>
              <a:t>proizvodnja</a:t>
            </a:r>
            <a:r>
              <a:rPr lang="en-US" sz="2400" kern="1200" dirty="0">
                <a:solidFill>
                  <a:srgbClr val="FFCC00"/>
                </a:solidFill>
                <a:effectLst/>
              </a:rPr>
              <a:t> </a:t>
            </a:r>
            <a:endParaRPr lang="en-US" sz="1800" b="0" kern="1200" dirty="0">
              <a:solidFill>
                <a:srgbClr val="FFFFFF"/>
              </a:solidFill>
              <a:effectLst/>
              <a:ea typeface="+mn-ea"/>
              <a:cs typeface="+mn-cs"/>
            </a:endParaRPr>
          </a:p>
        </p:txBody>
      </p:sp>
      <p:sp>
        <p:nvSpPr>
          <p:cNvPr id="3" name="Content Placeholder 2"/>
          <p:cNvSpPr>
            <a:spLocks noGrp="1"/>
          </p:cNvSpPr>
          <p:nvPr>
            <p:ph idx="1"/>
          </p:nvPr>
        </p:nvSpPr>
        <p:spPr>
          <a:xfrm>
            <a:off x="683568" y="1484784"/>
            <a:ext cx="8136904" cy="5144827"/>
          </a:xfrm>
        </p:spPr>
        <p:txBody>
          <a:bodyPr>
            <a:normAutofit fontScale="92500" lnSpcReduction="10000"/>
          </a:bodyPr>
          <a:lstStyle/>
          <a:p>
            <a:r>
              <a:rPr lang="sr-Latn-RS" sz="2600" dirty="0">
                <a:latin typeface="Arial" pitchFamily="34" charset="0"/>
                <a:cs typeface="Arial" pitchFamily="34" charset="0"/>
              </a:rPr>
              <a:t>p</a:t>
            </a:r>
            <a:r>
              <a:rPr lang="vi-VN" sz="2600" dirty="0" smtClean="0">
                <a:latin typeface="Arial" pitchFamily="34" charset="0"/>
                <a:cs typeface="Arial" pitchFamily="34" charset="0"/>
              </a:rPr>
              <a:t>oljoprivredna </a:t>
            </a:r>
            <a:r>
              <a:rPr lang="vi-VN" sz="2600" dirty="0">
                <a:latin typeface="Arial" pitchFamily="34" charset="0"/>
                <a:cs typeface="Arial" pitchFamily="34" charset="0"/>
              </a:rPr>
              <a:t>proizvodnja je predviđena kao platforma na kojoj bi se razvila čitava EU prehrambena i poljoprivredna </a:t>
            </a:r>
            <a:r>
              <a:rPr lang="vi-VN" sz="2600" dirty="0" smtClean="0">
                <a:latin typeface="Arial" pitchFamily="34" charset="0"/>
                <a:cs typeface="Arial" pitchFamily="34" charset="0"/>
              </a:rPr>
              <a:t>industrija</a:t>
            </a:r>
            <a:endParaRPr lang="sr-Latn-RS" sz="2600" dirty="0" smtClean="0">
              <a:latin typeface="Arial" pitchFamily="34" charset="0"/>
              <a:cs typeface="Arial" pitchFamily="34" charset="0"/>
            </a:endParaRPr>
          </a:p>
          <a:p>
            <a:pPr marL="0" indent="0">
              <a:buNone/>
            </a:pPr>
            <a:endParaRPr lang="sr-Latn-RS" sz="2600" dirty="0" smtClean="0">
              <a:latin typeface="Arial" pitchFamily="34" charset="0"/>
              <a:cs typeface="Arial" pitchFamily="34" charset="0"/>
            </a:endParaRPr>
          </a:p>
          <a:p>
            <a:r>
              <a:rPr lang="vi-VN" sz="2600" dirty="0" smtClean="0">
                <a:latin typeface="Arial" pitchFamily="34" charset="0"/>
                <a:cs typeface="Arial" pitchFamily="34" charset="0"/>
              </a:rPr>
              <a:t>poljoprivredni </a:t>
            </a:r>
            <a:r>
              <a:rPr lang="vi-VN" sz="2600" dirty="0">
                <a:latin typeface="Arial" pitchFamily="34" charset="0"/>
                <a:cs typeface="Arial" pitchFamily="34" charset="0"/>
              </a:rPr>
              <a:t>budžet je iznosio 2/3 ukupnog godišnjeg  budžeta Zajednice što je uzrokovalo </a:t>
            </a:r>
            <a:r>
              <a:rPr lang="vi-VN" sz="2600" dirty="0" smtClean="0">
                <a:latin typeface="Arial" pitchFamily="34" charset="0"/>
                <a:cs typeface="Arial" pitchFamily="34" charset="0"/>
              </a:rPr>
              <a:t>kritike</a:t>
            </a:r>
            <a:endParaRPr lang="sr-Latn-RS" sz="2600" dirty="0" smtClean="0">
              <a:latin typeface="Arial" pitchFamily="34" charset="0"/>
              <a:cs typeface="Arial" pitchFamily="34" charset="0"/>
            </a:endParaRPr>
          </a:p>
          <a:p>
            <a:pPr marL="0" indent="0">
              <a:buNone/>
            </a:pPr>
            <a:endParaRPr lang="vi-VN" sz="2600" dirty="0">
              <a:latin typeface="Arial" pitchFamily="34" charset="0"/>
              <a:cs typeface="Arial" pitchFamily="34" charset="0"/>
            </a:endParaRPr>
          </a:p>
          <a:p>
            <a:r>
              <a:rPr lang="vi-VN" sz="2600" dirty="0">
                <a:latin typeface="Arial" pitchFamily="34" charset="0"/>
                <a:cs typeface="Arial" pitchFamily="34" charset="0"/>
              </a:rPr>
              <a:t>građani plaćali viši porez zbog podrške  </a:t>
            </a:r>
            <a:r>
              <a:rPr lang="vi-VN" sz="2600" dirty="0" smtClean="0">
                <a:latin typeface="Arial" pitchFamily="34" charset="0"/>
                <a:cs typeface="Arial" pitchFamily="34" charset="0"/>
              </a:rPr>
              <a:t>poljoprivredi</a:t>
            </a:r>
            <a:endParaRPr lang="sr-Latn-RS" sz="2600" dirty="0" smtClean="0">
              <a:latin typeface="Arial" pitchFamily="34" charset="0"/>
              <a:cs typeface="Arial" pitchFamily="34" charset="0"/>
            </a:endParaRPr>
          </a:p>
          <a:p>
            <a:pPr marL="0" indent="0">
              <a:buNone/>
            </a:pPr>
            <a:endParaRPr lang="vi-VN" sz="2600" dirty="0">
              <a:latin typeface="Arial" pitchFamily="34" charset="0"/>
              <a:cs typeface="Arial" pitchFamily="34" charset="0"/>
            </a:endParaRPr>
          </a:p>
          <a:p>
            <a:r>
              <a:rPr lang="vi-VN" sz="2600" dirty="0" smtClean="0">
                <a:latin typeface="Arial" pitchFamily="34" charset="0"/>
                <a:cs typeface="Arial" pitchFamily="34" charset="0"/>
              </a:rPr>
              <a:t>cene </a:t>
            </a:r>
            <a:r>
              <a:rPr lang="vi-VN" sz="2600" dirty="0">
                <a:latin typeface="Arial" pitchFamily="34" charset="0"/>
                <a:cs typeface="Arial" pitchFamily="34" charset="0"/>
              </a:rPr>
              <a:t>hrane su bile više nego na tržištu zemalja </a:t>
            </a:r>
            <a:r>
              <a:rPr lang="vi-VN" sz="2600" dirty="0" smtClean="0">
                <a:latin typeface="Arial" pitchFamily="34" charset="0"/>
                <a:cs typeface="Arial" pitchFamily="34" charset="0"/>
              </a:rPr>
              <a:t>ne-članica</a:t>
            </a:r>
            <a:endParaRPr lang="sr-Latn-RS" sz="2600" dirty="0" smtClean="0">
              <a:latin typeface="Arial" pitchFamily="34" charset="0"/>
              <a:cs typeface="Arial" pitchFamily="34" charset="0"/>
            </a:endParaRPr>
          </a:p>
          <a:p>
            <a:pPr marL="0" indent="0">
              <a:buNone/>
            </a:pPr>
            <a:endParaRPr lang="sr-Latn-RS" sz="2600" dirty="0" smtClean="0">
              <a:latin typeface="Arial" pitchFamily="34" charset="0"/>
              <a:cs typeface="Arial" pitchFamily="34" charset="0"/>
            </a:endParaRPr>
          </a:p>
          <a:p>
            <a:r>
              <a:rPr lang="fr-FR" sz="2600" dirty="0" err="1" smtClean="0">
                <a:latin typeface="Arial" pitchFamily="34" charset="0"/>
                <a:cs typeface="Arial" pitchFamily="34" charset="0"/>
              </a:rPr>
              <a:t>učešće</a:t>
            </a:r>
            <a:r>
              <a:rPr lang="fr-FR" sz="2600" dirty="0" smtClean="0">
                <a:latin typeface="Arial" pitchFamily="34" charset="0"/>
                <a:cs typeface="Arial" pitchFamily="34" charset="0"/>
              </a:rPr>
              <a:t> </a:t>
            </a:r>
            <a:r>
              <a:rPr lang="fr-FR" sz="2600" dirty="0">
                <a:latin typeface="Arial" pitchFamily="34" charset="0"/>
                <a:cs typeface="Arial" pitchFamily="34" charset="0"/>
              </a:rPr>
              <a:t>u </a:t>
            </a:r>
            <a:r>
              <a:rPr lang="fr-FR" sz="2600" dirty="0" err="1">
                <a:latin typeface="Arial" pitchFamily="34" charset="0"/>
                <a:cs typeface="Arial" pitchFamily="34" charset="0"/>
              </a:rPr>
              <a:t>budžetu</a:t>
            </a:r>
            <a:r>
              <a:rPr lang="fr-FR" sz="2600" dirty="0">
                <a:latin typeface="Arial" pitchFamily="34" charset="0"/>
                <a:cs typeface="Arial" pitchFamily="34" charset="0"/>
              </a:rPr>
              <a:t> EU max. 1979. =79</a:t>
            </a:r>
            <a:r>
              <a:rPr lang="fr-FR" sz="2600" dirty="0" smtClean="0">
                <a:latin typeface="Arial" pitchFamily="34" charset="0"/>
                <a:cs typeface="Arial" pitchFamily="34" charset="0"/>
              </a:rPr>
              <a:t>%</a:t>
            </a:r>
            <a:endParaRPr lang="fr-FR" sz="2600" dirty="0">
              <a:latin typeface="Arial" pitchFamily="34" charset="0"/>
              <a:cs typeface="Arial" pitchFamily="34" charset="0"/>
            </a:endParaRPr>
          </a:p>
          <a:p>
            <a:endParaRPr lang="vi-VN" dirty="0"/>
          </a:p>
          <a:p>
            <a:endParaRPr lang="en-US" dirty="0"/>
          </a:p>
        </p:txBody>
      </p:sp>
    </p:spTree>
    <p:extLst>
      <p:ext uri="{BB962C8B-B14F-4D97-AF65-F5344CB8AC3E}">
        <p14:creationId xmlns:p14="http://schemas.microsoft.com/office/powerpoint/2010/main" val="4203151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400" kern="1200" dirty="0">
                <a:solidFill>
                  <a:srgbClr val="FFCC00"/>
                </a:solidFill>
                <a:effectLst/>
              </a:rPr>
              <a:t>3. </a:t>
            </a:r>
            <a:r>
              <a:rPr lang="en-US" sz="2400" kern="1200" dirty="0" err="1">
                <a:solidFill>
                  <a:srgbClr val="FFCC00"/>
                </a:solidFill>
                <a:effectLst/>
              </a:rPr>
              <a:t>Budžet</a:t>
            </a:r>
            <a:r>
              <a:rPr lang="en-US" sz="2400" kern="1200" dirty="0">
                <a:solidFill>
                  <a:srgbClr val="FFCC00"/>
                </a:solidFill>
                <a:effectLst/>
              </a:rPr>
              <a:t> ZPP i </a:t>
            </a:r>
            <a:r>
              <a:rPr lang="en-US" sz="2400" kern="1200" dirty="0" err="1">
                <a:solidFill>
                  <a:srgbClr val="FFCC00"/>
                </a:solidFill>
                <a:effectLst/>
              </a:rPr>
              <a:t>ekološki</a:t>
            </a:r>
            <a:r>
              <a:rPr lang="en-US" sz="2400" kern="1200" dirty="0">
                <a:solidFill>
                  <a:srgbClr val="FFCC00"/>
                </a:solidFill>
                <a:effectLst/>
              </a:rPr>
              <a:t> /</a:t>
            </a:r>
            <a:r>
              <a:rPr lang="en-US" sz="2400" kern="1200" dirty="0" err="1">
                <a:solidFill>
                  <a:srgbClr val="FFCC00"/>
                </a:solidFill>
                <a:effectLst/>
              </a:rPr>
              <a:t>klimatski</a:t>
            </a:r>
            <a:r>
              <a:rPr lang="en-US" sz="2400" kern="1200" dirty="0">
                <a:solidFill>
                  <a:srgbClr val="FFCC00"/>
                </a:solidFill>
                <a:effectLst/>
              </a:rPr>
              <a:t> </a:t>
            </a:r>
            <a:r>
              <a:rPr lang="en-US" sz="2400" kern="1200" dirty="0" err="1">
                <a:solidFill>
                  <a:srgbClr val="FFCC00"/>
                </a:solidFill>
                <a:effectLst/>
              </a:rPr>
              <a:t>prihvatljiva</a:t>
            </a:r>
            <a:r>
              <a:rPr lang="en-US" sz="2400" kern="1200" dirty="0">
                <a:solidFill>
                  <a:srgbClr val="FFCC00"/>
                </a:solidFill>
                <a:effectLst/>
              </a:rPr>
              <a:t> </a:t>
            </a:r>
            <a:r>
              <a:rPr lang="en-US" sz="2400" kern="1200" dirty="0" err="1">
                <a:solidFill>
                  <a:srgbClr val="FFCC00"/>
                </a:solidFill>
                <a:effectLst/>
              </a:rPr>
              <a:t>poljoprivredna</a:t>
            </a:r>
            <a:r>
              <a:rPr lang="en-US" sz="2400" kern="1200" dirty="0">
                <a:solidFill>
                  <a:srgbClr val="FFCC00"/>
                </a:solidFill>
                <a:effectLst/>
              </a:rPr>
              <a:t> </a:t>
            </a:r>
            <a:r>
              <a:rPr lang="en-US" sz="2400" kern="1200" dirty="0" err="1">
                <a:solidFill>
                  <a:srgbClr val="FFCC00"/>
                </a:solidFill>
                <a:effectLst/>
              </a:rPr>
              <a:t>proizvodnja</a:t>
            </a:r>
            <a:r>
              <a:rPr lang="en-US" sz="2400" kern="1200" dirty="0">
                <a:solidFill>
                  <a:srgbClr val="FFCC00"/>
                </a:solidFill>
                <a:effectLst/>
              </a:rPr>
              <a:t> </a:t>
            </a:r>
            <a:endParaRPr lang="en-US" dirty="0"/>
          </a:p>
        </p:txBody>
      </p:sp>
      <p:sp>
        <p:nvSpPr>
          <p:cNvPr id="3" name="Content Placeholder 2"/>
          <p:cNvSpPr>
            <a:spLocks noGrp="1"/>
          </p:cNvSpPr>
          <p:nvPr>
            <p:ph idx="1"/>
          </p:nvPr>
        </p:nvSpPr>
        <p:spPr>
          <a:xfrm>
            <a:off x="251520" y="1412776"/>
            <a:ext cx="8712968" cy="4865180"/>
          </a:xfrm>
        </p:spPr>
        <p:txBody>
          <a:bodyPr>
            <a:noAutofit/>
          </a:bodyPr>
          <a:lstStyle/>
          <a:p>
            <a:pPr lvl="0" eaLnBrk="1" fontAlgn="auto" hangingPunct="1">
              <a:spcBef>
                <a:spcPts val="0"/>
              </a:spcBef>
              <a:spcAft>
                <a:spcPts val="0"/>
              </a:spcAft>
              <a:buClrTx/>
              <a:buSzTx/>
              <a:buFont typeface="Arial" pitchFamily="34" charset="0"/>
              <a:buChar char="•"/>
            </a:pPr>
            <a:r>
              <a:rPr lang="vi-VN" sz="2400" kern="1200" dirty="0">
                <a:solidFill>
                  <a:srgbClr val="FFFFFF"/>
                </a:solidFill>
                <a:effectLst/>
                <a:latin typeface="Arial" pitchFamily="34" charset="0"/>
                <a:cs typeface="Arial" pitchFamily="34" charset="0"/>
              </a:rPr>
              <a:t>U okviru prvog stuba rashodi za direktna plaćanja predstavljali su oko 70% ukupnih planiranih ZPP </a:t>
            </a:r>
            <a:r>
              <a:rPr lang="vi-VN" sz="2400" kern="1200" dirty="0" smtClean="0">
                <a:solidFill>
                  <a:srgbClr val="FFFFFF"/>
                </a:solidFill>
                <a:effectLst/>
                <a:latin typeface="Arial" pitchFamily="34" charset="0"/>
                <a:cs typeface="Arial" pitchFamily="34" charset="0"/>
              </a:rPr>
              <a:t>rashoda</a:t>
            </a:r>
            <a:endParaRPr lang="sr-Latn-RS" sz="2400" kern="1200" dirty="0" smtClean="0">
              <a:solidFill>
                <a:srgbClr val="FFFFFF"/>
              </a:solidFill>
              <a:effectLst/>
              <a:latin typeface="Arial" pitchFamily="34" charset="0"/>
              <a:cs typeface="Arial" pitchFamily="34" charset="0"/>
            </a:endParaRPr>
          </a:p>
          <a:p>
            <a:pPr marL="0" lvl="0" indent="0" eaLnBrk="1" fontAlgn="auto" hangingPunct="1">
              <a:spcBef>
                <a:spcPts val="0"/>
              </a:spcBef>
              <a:spcAft>
                <a:spcPts val="0"/>
              </a:spcAft>
              <a:buClrTx/>
              <a:buSzTx/>
              <a:buNone/>
            </a:pPr>
            <a:endParaRPr lang="sr-Latn-RS" sz="2400" kern="1200" dirty="0" smtClean="0">
              <a:solidFill>
                <a:srgbClr val="FFFFFF"/>
              </a:solidFill>
              <a:effectLst/>
              <a:latin typeface="Arial" pitchFamily="34" charset="0"/>
              <a:cs typeface="Arial" pitchFamily="34" charset="0"/>
            </a:endParaRPr>
          </a:p>
          <a:p>
            <a:pPr lvl="0" eaLnBrk="1" fontAlgn="auto" hangingPunct="1">
              <a:spcBef>
                <a:spcPts val="0"/>
              </a:spcBef>
              <a:spcAft>
                <a:spcPts val="0"/>
              </a:spcAft>
              <a:buClrTx/>
              <a:buSzTx/>
              <a:buFont typeface="Arial" pitchFamily="34" charset="0"/>
              <a:buChar char="•"/>
            </a:pPr>
            <a:r>
              <a:rPr lang="vi-VN" sz="2400" kern="1200" dirty="0" smtClean="0">
                <a:solidFill>
                  <a:srgbClr val="FFFFFF"/>
                </a:solidFill>
                <a:effectLst/>
                <a:latin typeface="Arial" pitchFamily="34" charset="0"/>
                <a:cs typeface="Arial" pitchFamily="34" charset="0"/>
              </a:rPr>
              <a:t>Evropski </a:t>
            </a:r>
            <a:r>
              <a:rPr lang="vi-VN" sz="2400" kern="1200" dirty="0">
                <a:solidFill>
                  <a:srgbClr val="FFFFFF"/>
                </a:solidFill>
                <a:effectLst/>
                <a:latin typeface="Arial" pitchFamily="34" charset="0"/>
                <a:cs typeface="Arial" pitchFamily="34" charset="0"/>
              </a:rPr>
              <a:t>fond za garancije u poljoprivredi (EAFRD) sprovodi svoje aktivnosti u državama članicama putem programa ruralnog </a:t>
            </a:r>
            <a:r>
              <a:rPr lang="vi-VN" sz="2400" kern="1200" dirty="0" smtClean="0">
                <a:solidFill>
                  <a:srgbClr val="FFFFFF"/>
                </a:solidFill>
                <a:effectLst/>
                <a:latin typeface="Arial" pitchFamily="34" charset="0"/>
                <a:cs typeface="Arial" pitchFamily="34" charset="0"/>
              </a:rPr>
              <a:t>razvoja</a:t>
            </a:r>
            <a:endParaRPr lang="sr-Latn-RS" sz="2400" kern="1200" dirty="0">
              <a:solidFill>
                <a:srgbClr val="FFFFFF"/>
              </a:solidFill>
              <a:effectLst/>
              <a:latin typeface="Arial" pitchFamily="34" charset="0"/>
              <a:cs typeface="Arial" pitchFamily="34" charset="0"/>
            </a:endParaRPr>
          </a:p>
          <a:p>
            <a:pPr lvl="0" eaLnBrk="1" fontAlgn="auto" hangingPunct="1">
              <a:spcBef>
                <a:spcPts val="0"/>
              </a:spcBef>
              <a:spcAft>
                <a:spcPts val="0"/>
              </a:spcAft>
              <a:buClrTx/>
              <a:buSzTx/>
              <a:buFont typeface="Arial" pitchFamily="34" charset="0"/>
              <a:buChar char="•"/>
            </a:pPr>
            <a:endParaRPr lang="sr-Latn-RS" sz="2400" kern="1200" dirty="0">
              <a:solidFill>
                <a:srgbClr val="FFFFFF"/>
              </a:solidFill>
              <a:effectLst/>
              <a:latin typeface="Arial" pitchFamily="34" charset="0"/>
              <a:cs typeface="Arial" pitchFamily="34" charset="0"/>
            </a:endParaRPr>
          </a:p>
          <a:p>
            <a:pPr lvl="0" eaLnBrk="1" fontAlgn="auto" hangingPunct="1">
              <a:spcBef>
                <a:spcPts val="0"/>
              </a:spcBef>
              <a:spcAft>
                <a:spcPts val="0"/>
              </a:spcAft>
              <a:buClrTx/>
              <a:buSzTx/>
              <a:buFont typeface="Arial" pitchFamily="34" charset="0"/>
              <a:buChar char="•"/>
            </a:pPr>
            <a:r>
              <a:rPr lang="vi-VN" sz="2400" kern="1200" dirty="0">
                <a:solidFill>
                  <a:srgbClr val="FFFFFF"/>
                </a:solidFill>
                <a:effectLst/>
                <a:latin typeface="Arial" pitchFamily="34" charset="0"/>
                <a:cs typeface="Arial" pitchFamily="34" charset="0"/>
              </a:rPr>
              <a:t>Države članica mogu prijaviti jedinstveni program za čitavu teritoriju ili niz regionalnih </a:t>
            </a:r>
            <a:r>
              <a:rPr lang="vi-VN" sz="2400" kern="1200" dirty="0" smtClean="0">
                <a:solidFill>
                  <a:srgbClr val="FFFFFF"/>
                </a:solidFill>
                <a:effectLst/>
                <a:latin typeface="Arial" pitchFamily="34" charset="0"/>
                <a:cs typeface="Arial" pitchFamily="34" charset="0"/>
              </a:rPr>
              <a:t>programa</a:t>
            </a:r>
            <a:endParaRPr lang="sr-Latn-RS" sz="2400" kern="1200" dirty="0" smtClean="0">
              <a:solidFill>
                <a:srgbClr val="FFFFFF"/>
              </a:solidFill>
              <a:effectLst/>
              <a:latin typeface="Arial" pitchFamily="34" charset="0"/>
              <a:cs typeface="Arial" pitchFamily="34" charset="0"/>
            </a:endParaRPr>
          </a:p>
          <a:p>
            <a:pPr lvl="0" eaLnBrk="1" fontAlgn="auto" hangingPunct="1">
              <a:spcBef>
                <a:spcPts val="0"/>
              </a:spcBef>
              <a:spcAft>
                <a:spcPts val="0"/>
              </a:spcAft>
              <a:buClrTx/>
              <a:buSzTx/>
              <a:buFont typeface="Arial" pitchFamily="34" charset="0"/>
              <a:buChar char="•"/>
            </a:pPr>
            <a:r>
              <a:rPr lang="vi-VN" sz="2400" kern="1200" dirty="0" smtClean="0">
                <a:solidFill>
                  <a:srgbClr val="FFFFFF"/>
                </a:solidFill>
                <a:effectLst/>
                <a:latin typeface="Arial" pitchFamily="34" charset="0"/>
                <a:cs typeface="Arial" pitchFamily="34" charset="0"/>
              </a:rPr>
              <a:t> </a:t>
            </a:r>
            <a:endParaRPr lang="sr-Latn-RS" sz="2400" kern="1200" dirty="0">
              <a:solidFill>
                <a:srgbClr val="FFFFFF"/>
              </a:solidFill>
              <a:effectLst/>
              <a:latin typeface="Arial" pitchFamily="34" charset="0"/>
              <a:cs typeface="Arial" pitchFamily="34" charset="0"/>
            </a:endParaRPr>
          </a:p>
          <a:p>
            <a:pPr lvl="0" eaLnBrk="1" fontAlgn="auto" hangingPunct="1">
              <a:spcBef>
                <a:spcPts val="0"/>
              </a:spcBef>
              <a:spcAft>
                <a:spcPts val="0"/>
              </a:spcAft>
              <a:buClrTx/>
              <a:buSzTx/>
              <a:buFont typeface="Arial" pitchFamily="34" charset="0"/>
              <a:buChar char="•"/>
            </a:pPr>
            <a:r>
              <a:rPr lang="vi-VN" sz="2400" kern="1200" dirty="0">
                <a:solidFill>
                  <a:srgbClr val="FFFFFF"/>
                </a:solidFill>
                <a:effectLst/>
                <a:latin typeface="Arial" pitchFamily="34" charset="0"/>
                <a:cs typeface="Arial" pitchFamily="34" charset="0"/>
              </a:rPr>
              <a:t>Drugi stub se takođe fokusira na konkurentnost i inovacije, klimatske promene i zaštitu životne </a:t>
            </a:r>
            <a:r>
              <a:rPr lang="vi-VN" sz="2400" kern="1200" dirty="0" smtClean="0">
                <a:solidFill>
                  <a:srgbClr val="FFFFFF"/>
                </a:solidFill>
                <a:effectLst/>
                <a:latin typeface="Arial" pitchFamily="34" charset="0"/>
                <a:cs typeface="Arial" pitchFamily="34" charset="0"/>
              </a:rPr>
              <a:t>sredine</a:t>
            </a:r>
            <a:endParaRPr lang="sr-Latn-RS" sz="2400" kern="1200" dirty="0" smtClean="0">
              <a:solidFill>
                <a:srgbClr val="FFFFFF"/>
              </a:solidFill>
              <a:effectLst/>
              <a:latin typeface="Arial" pitchFamily="34" charset="0"/>
              <a:cs typeface="Arial" pitchFamily="34" charset="0"/>
            </a:endParaRPr>
          </a:p>
          <a:p>
            <a:pPr marL="0" lvl="0" indent="0" eaLnBrk="1" fontAlgn="auto" hangingPunct="1">
              <a:spcBef>
                <a:spcPts val="0"/>
              </a:spcBef>
              <a:spcAft>
                <a:spcPts val="0"/>
              </a:spcAft>
              <a:buClrTx/>
              <a:buSzTx/>
              <a:buNone/>
            </a:pPr>
            <a:endParaRPr lang="sr-Latn-RS" sz="2400" kern="1200" dirty="0">
              <a:solidFill>
                <a:srgbClr val="FFFFFF"/>
              </a:solidFill>
              <a:effectLst/>
              <a:latin typeface="Arial" pitchFamily="34" charset="0"/>
              <a:cs typeface="Arial" pitchFamily="34" charset="0"/>
            </a:endParaRPr>
          </a:p>
        </p:txBody>
      </p:sp>
    </p:spTree>
    <p:extLst>
      <p:ext uri="{BB962C8B-B14F-4D97-AF65-F5344CB8AC3E}">
        <p14:creationId xmlns:p14="http://schemas.microsoft.com/office/powerpoint/2010/main" val="1231139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400" kern="1200" dirty="0">
                <a:solidFill>
                  <a:srgbClr val="FFCC00"/>
                </a:solidFill>
                <a:effectLst/>
              </a:rPr>
              <a:t>3. </a:t>
            </a:r>
            <a:r>
              <a:rPr lang="en-US" sz="2400" kern="1200" dirty="0" err="1">
                <a:solidFill>
                  <a:srgbClr val="FFCC00"/>
                </a:solidFill>
                <a:effectLst/>
              </a:rPr>
              <a:t>Budžet</a:t>
            </a:r>
            <a:r>
              <a:rPr lang="en-US" sz="2400" kern="1200" dirty="0">
                <a:solidFill>
                  <a:srgbClr val="FFCC00"/>
                </a:solidFill>
                <a:effectLst/>
              </a:rPr>
              <a:t> ZPP i </a:t>
            </a:r>
            <a:r>
              <a:rPr lang="en-US" sz="2400" kern="1200" dirty="0" err="1">
                <a:solidFill>
                  <a:srgbClr val="FFCC00"/>
                </a:solidFill>
                <a:effectLst/>
              </a:rPr>
              <a:t>ekološki</a:t>
            </a:r>
            <a:r>
              <a:rPr lang="en-US" sz="2400" kern="1200" dirty="0">
                <a:solidFill>
                  <a:srgbClr val="FFCC00"/>
                </a:solidFill>
                <a:effectLst/>
              </a:rPr>
              <a:t> /</a:t>
            </a:r>
            <a:r>
              <a:rPr lang="en-US" sz="2400" kern="1200" dirty="0" err="1">
                <a:solidFill>
                  <a:srgbClr val="FFCC00"/>
                </a:solidFill>
                <a:effectLst/>
              </a:rPr>
              <a:t>klimatski</a:t>
            </a:r>
            <a:r>
              <a:rPr lang="en-US" sz="2400" kern="1200" dirty="0">
                <a:solidFill>
                  <a:srgbClr val="FFCC00"/>
                </a:solidFill>
                <a:effectLst/>
              </a:rPr>
              <a:t> </a:t>
            </a:r>
            <a:r>
              <a:rPr lang="en-US" sz="2400" kern="1200" dirty="0" err="1">
                <a:solidFill>
                  <a:srgbClr val="FFCC00"/>
                </a:solidFill>
                <a:effectLst/>
              </a:rPr>
              <a:t>prihvatljiva</a:t>
            </a:r>
            <a:r>
              <a:rPr lang="en-US" sz="2400" kern="1200" dirty="0">
                <a:solidFill>
                  <a:srgbClr val="FFCC00"/>
                </a:solidFill>
                <a:effectLst/>
              </a:rPr>
              <a:t> </a:t>
            </a:r>
            <a:r>
              <a:rPr lang="en-US" sz="2400" kern="1200" dirty="0" err="1">
                <a:solidFill>
                  <a:srgbClr val="FFCC00"/>
                </a:solidFill>
                <a:effectLst/>
              </a:rPr>
              <a:t>poljoprivredna</a:t>
            </a:r>
            <a:r>
              <a:rPr lang="en-US" sz="2400" kern="1200" dirty="0">
                <a:solidFill>
                  <a:srgbClr val="FFCC00"/>
                </a:solidFill>
                <a:effectLst/>
              </a:rPr>
              <a:t> </a:t>
            </a:r>
            <a:r>
              <a:rPr lang="en-US" sz="2400" kern="1200" dirty="0" err="1">
                <a:solidFill>
                  <a:srgbClr val="FFCC00"/>
                </a:solidFill>
                <a:effectLst/>
              </a:rPr>
              <a:t>proizvodnja</a:t>
            </a:r>
            <a:r>
              <a:rPr lang="en-US" sz="2400" kern="1200" dirty="0">
                <a:solidFill>
                  <a:srgbClr val="FFCC00"/>
                </a:solidFill>
                <a:effectLst/>
              </a:rPr>
              <a:t> </a:t>
            </a:r>
            <a:endParaRPr lang="en-US" dirty="0"/>
          </a:p>
        </p:txBody>
      </p:sp>
      <p:sp>
        <p:nvSpPr>
          <p:cNvPr id="3" name="Content Placeholder 2"/>
          <p:cNvSpPr>
            <a:spLocks noGrp="1"/>
          </p:cNvSpPr>
          <p:nvPr>
            <p:ph idx="1"/>
          </p:nvPr>
        </p:nvSpPr>
        <p:spPr>
          <a:xfrm>
            <a:off x="611560" y="1556792"/>
            <a:ext cx="8424936" cy="4752527"/>
          </a:xfrm>
        </p:spPr>
        <p:txBody>
          <a:bodyPr>
            <a:normAutofit fontScale="92500" lnSpcReduction="20000"/>
          </a:bodyPr>
          <a:lstStyle/>
          <a:p>
            <a:r>
              <a:rPr lang="vi-VN" dirty="0">
                <a:latin typeface="Arial" pitchFamily="34" charset="0"/>
                <a:cs typeface="Arial" pitchFamily="34" charset="0"/>
              </a:rPr>
              <a:t>Direktna plaćanja predstavljaju plaćanja koja se </a:t>
            </a:r>
            <a:r>
              <a:rPr lang="vi-VN" dirty="0" smtClean="0">
                <a:latin typeface="Arial" pitchFamily="34" charset="0"/>
                <a:cs typeface="Arial" pitchFamily="34" charset="0"/>
              </a:rPr>
              <a:t>direktno</a:t>
            </a:r>
            <a:r>
              <a:rPr lang="sr-Latn-RS" dirty="0" smtClean="0">
                <a:latin typeface="Arial" pitchFamily="34" charset="0"/>
                <a:cs typeface="Arial" pitchFamily="34" charset="0"/>
              </a:rPr>
              <a:t> </a:t>
            </a:r>
            <a:r>
              <a:rPr lang="vi-VN" dirty="0" smtClean="0">
                <a:latin typeface="Arial" pitchFamily="34" charset="0"/>
                <a:cs typeface="Arial" pitchFamily="34" charset="0"/>
              </a:rPr>
              <a:t>dodeljuju </a:t>
            </a:r>
            <a:r>
              <a:rPr lang="vi-VN" dirty="0">
                <a:latin typeface="Arial" pitchFamily="34" charset="0"/>
                <a:cs typeface="Arial" pitchFamily="34" charset="0"/>
              </a:rPr>
              <a:t>proizvođačima kroz određene šeme podrške, a koja su u najvećoj </a:t>
            </a:r>
            <a:r>
              <a:rPr lang="vi-VN" dirty="0" smtClean="0">
                <a:latin typeface="Arial" pitchFamily="34" charset="0"/>
                <a:cs typeface="Arial" pitchFamily="34" charset="0"/>
              </a:rPr>
              <a:t>meri</a:t>
            </a:r>
            <a:r>
              <a:rPr lang="sr-Latn-RS" dirty="0" smtClean="0">
                <a:latin typeface="Arial" pitchFamily="34" charset="0"/>
                <a:cs typeface="Arial" pitchFamily="34" charset="0"/>
              </a:rPr>
              <a:t> </a:t>
            </a:r>
            <a:r>
              <a:rPr lang="vi-VN" b="1" dirty="0" smtClean="0">
                <a:latin typeface="Arial" pitchFamily="34" charset="0"/>
                <a:cs typeface="Arial" pitchFamily="34" charset="0"/>
              </a:rPr>
              <a:t>nevezana </a:t>
            </a:r>
            <a:r>
              <a:rPr lang="vi-VN" b="1" dirty="0">
                <a:latin typeface="Arial" pitchFamily="34" charset="0"/>
                <a:cs typeface="Arial" pitchFamily="34" charset="0"/>
              </a:rPr>
              <a:t>za vrstu i nivo </a:t>
            </a:r>
            <a:r>
              <a:rPr lang="vi-VN" b="1" dirty="0" smtClean="0">
                <a:latin typeface="Arial" pitchFamily="34" charset="0"/>
                <a:cs typeface="Arial" pitchFamily="34" charset="0"/>
              </a:rPr>
              <a:t>proizvodnje</a:t>
            </a:r>
            <a:endParaRPr lang="sr-Latn-RS" b="1" dirty="0" smtClean="0">
              <a:latin typeface="Arial" pitchFamily="34" charset="0"/>
              <a:cs typeface="Arial" pitchFamily="34" charset="0"/>
            </a:endParaRPr>
          </a:p>
          <a:p>
            <a:pPr marL="0" indent="0">
              <a:buNone/>
            </a:pPr>
            <a:endParaRPr lang="sr-Latn-RS" b="1" dirty="0" smtClean="0">
              <a:latin typeface="Arial" pitchFamily="34" charset="0"/>
              <a:cs typeface="Arial" pitchFamily="34" charset="0"/>
            </a:endParaRPr>
          </a:p>
          <a:p>
            <a:r>
              <a:rPr lang="vi-VN" dirty="0" smtClean="0">
                <a:latin typeface="Arial" pitchFamily="34" charset="0"/>
                <a:cs typeface="Arial" pitchFamily="34" charset="0"/>
              </a:rPr>
              <a:t>Direktna </a:t>
            </a:r>
            <a:r>
              <a:rPr lang="vi-VN" dirty="0">
                <a:latin typeface="Arial" pitchFamily="34" charset="0"/>
                <a:cs typeface="Arial" pitchFamily="34" charset="0"/>
              </a:rPr>
              <a:t>plaćanja suštinski imaju </a:t>
            </a:r>
            <a:r>
              <a:rPr lang="vi-VN" dirty="0" smtClean="0">
                <a:latin typeface="Arial" pitchFamily="34" charset="0"/>
                <a:cs typeface="Arial" pitchFamily="34" charset="0"/>
              </a:rPr>
              <a:t>za</a:t>
            </a:r>
            <a:r>
              <a:rPr lang="sr-Latn-RS" dirty="0" smtClean="0">
                <a:latin typeface="Arial" pitchFamily="34" charset="0"/>
                <a:cs typeface="Arial" pitchFamily="34" charset="0"/>
              </a:rPr>
              <a:t> </a:t>
            </a:r>
            <a:r>
              <a:rPr lang="vi-VN" dirty="0" smtClean="0">
                <a:latin typeface="Arial" pitchFamily="34" charset="0"/>
                <a:cs typeface="Arial" pitchFamily="34" charset="0"/>
              </a:rPr>
              <a:t>cilj </a:t>
            </a:r>
            <a:r>
              <a:rPr lang="vi-VN" dirty="0">
                <a:latin typeface="Arial" pitchFamily="34" charset="0"/>
                <a:cs typeface="Arial" pitchFamily="34" charset="0"/>
              </a:rPr>
              <a:t>stabilizaciju dohotka proizvođača, ali da bi ostvarili što veći </a:t>
            </a:r>
            <a:r>
              <a:rPr lang="vi-VN" dirty="0" smtClean="0">
                <a:latin typeface="Arial" pitchFamily="34" charset="0"/>
                <a:cs typeface="Arial" pitchFamily="34" charset="0"/>
              </a:rPr>
              <a:t>profit,</a:t>
            </a:r>
            <a:r>
              <a:rPr lang="sr-Latn-RS" dirty="0" smtClean="0">
                <a:latin typeface="Arial" pitchFamily="34" charset="0"/>
                <a:cs typeface="Arial" pitchFamily="34" charset="0"/>
              </a:rPr>
              <a:t> </a:t>
            </a:r>
            <a:r>
              <a:rPr lang="vi-VN" dirty="0" smtClean="0">
                <a:latin typeface="Arial" pitchFamily="34" charset="0"/>
                <a:cs typeface="Arial" pitchFamily="34" charset="0"/>
              </a:rPr>
              <a:t>proizvođači </a:t>
            </a:r>
            <a:r>
              <a:rPr lang="vi-VN" dirty="0">
                <a:latin typeface="Arial" pitchFamily="34" charset="0"/>
                <a:cs typeface="Arial" pitchFamily="34" charset="0"/>
              </a:rPr>
              <a:t>moraju da odgovore na tržišne signale, tako što će </a:t>
            </a:r>
            <a:r>
              <a:rPr lang="vi-VN" dirty="0" smtClean="0">
                <a:latin typeface="Arial" pitchFamily="34" charset="0"/>
                <a:cs typeface="Arial" pitchFamily="34" charset="0"/>
              </a:rPr>
              <a:t>proizvoditi</a:t>
            </a:r>
            <a:r>
              <a:rPr lang="sr-Latn-RS" dirty="0" smtClean="0">
                <a:latin typeface="Arial" pitchFamily="34" charset="0"/>
                <a:cs typeface="Arial" pitchFamily="34" charset="0"/>
              </a:rPr>
              <a:t> </a:t>
            </a:r>
            <a:r>
              <a:rPr lang="vi-VN" dirty="0" smtClean="0">
                <a:latin typeface="Arial" pitchFamily="34" charset="0"/>
                <a:cs typeface="Arial" pitchFamily="34" charset="0"/>
              </a:rPr>
              <a:t>proizvode </a:t>
            </a:r>
            <a:r>
              <a:rPr lang="vi-VN" dirty="0">
                <a:latin typeface="Arial" pitchFamily="34" charset="0"/>
                <a:cs typeface="Arial" pitchFamily="34" charset="0"/>
              </a:rPr>
              <a:t>za kojima postoji </a:t>
            </a:r>
            <a:r>
              <a:rPr lang="vi-VN" b="1" dirty="0">
                <a:latin typeface="Arial" pitchFamily="34" charset="0"/>
                <a:cs typeface="Arial" pitchFamily="34" charset="0"/>
              </a:rPr>
              <a:t>tražnja na </a:t>
            </a:r>
            <a:r>
              <a:rPr lang="vi-VN" b="1" dirty="0" smtClean="0">
                <a:latin typeface="Arial" pitchFamily="34" charset="0"/>
                <a:cs typeface="Arial" pitchFamily="34" charset="0"/>
              </a:rPr>
              <a:t>tržištu</a:t>
            </a:r>
            <a:endParaRPr lang="en-US" b="1" dirty="0">
              <a:latin typeface="Arial" pitchFamily="34" charset="0"/>
              <a:cs typeface="Arial" pitchFamily="34" charset="0"/>
            </a:endParaRPr>
          </a:p>
        </p:txBody>
      </p:sp>
    </p:spTree>
    <p:extLst>
      <p:ext uri="{BB962C8B-B14F-4D97-AF65-F5344CB8AC3E}">
        <p14:creationId xmlns:p14="http://schemas.microsoft.com/office/powerpoint/2010/main" val="4151971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24936" cy="461665"/>
          </a:xfrm>
          <a:prstGeom prst="rect">
            <a:avLst/>
          </a:prstGeom>
        </p:spPr>
        <p:txBody>
          <a:bodyPr wrap="square">
            <a:spAutoFit/>
          </a:bodyPr>
          <a:lstStyle/>
          <a:p>
            <a:pPr algn="ctr"/>
            <a:r>
              <a:rPr lang="sr-Latn-RS" sz="2400" b="1" dirty="0" smtClean="0">
                <a:solidFill>
                  <a:srgbClr val="FFCC00"/>
                </a:solidFill>
                <a:latin typeface="+mj-lt"/>
                <a:ea typeface="+mj-ea"/>
                <a:cs typeface="+mj-cs"/>
              </a:rPr>
              <a:t>4. </a:t>
            </a:r>
            <a:r>
              <a:rPr lang="vi-VN" sz="2400" b="1" dirty="0" smtClean="0">
                <a:solidFill>
                  <a:srgbClr val="FFCC00"/>
                </a:solidFill>
                <a:latin typeface="+mj-lt"/>
                <a:ea typeface="+mj-ea"/>
                <a:cs typeface="+mj-cs"/>
              </a:rPr>
              <a:t>Šeme </a:t>
            </a:r>
            <a:r>
              <a:rPr lang="vi-VN" sz="2400" b="1" dirty="0">
                <a:solidFill>
                  <a:srgbClr val="FFCC00"/>
                </a:solidFill>
                <a:latin typeface="+mj-lt"/>
                <a:ea typeface="+mj-ea"/>
                <a:cs typeface="+mj-cs"/>
              </a:rPr>
              <a:t>agro-ekoloških plaćanja </a:t>
            </a:r>
          </a:p>
        </p:txBody>
      </p:sp>
      <p:sp>
        <p:nvSpPr>
          <p:cNvPr id="4" name="Rectangle 3"/>
          <p:cNvSpPr/>
          <p:nvPr/>
        </p:nvSpPr>
        <p:spPr>
          <a:xfrm>
            <a:off x="323528" y="1412776"/>
            <a:ext cx="8568952" cy="4893647"/>
          </a:xfrm>
          <a:prstGeom prst="rect">
            <a:avLst/>
          </a:prstGeom>
        </p:spPr>
        <p:txBody>
          <a:bodyPr wrap="square">
            <a:spAutoFit/>
          </a:bodyPr>
          <a:lstStyle/>
          <a:p>
            <a:r>
              <a:rPr lang="vi-VN" sz="2400" dirty="0" smtClean="0">
                <a:solidFill>
                  <a:srgbClr val="FF0000"/>
                </a:solidFill>
                <a:latin typeface="Arial" pitchFamily="34" charset="0"/>
                <a:cs typeface="Arial" pitchFamily="34" charset="0"/>
              </a:rPr>
              <a:t>Multifunkcionalni sistem 2014-2020. godine</a:t>
            </a:r>
            <a:r>
              <a:rPr lang="vi-VN" sz="2400" dirty="0" smtClean="0">
                <a:latin typeface="Arial" pitchFamily="34" charset="0"/>
                <a:cs typeface="Arial" pitchFamily="34" charset="0"/>
              </a:rPr>
              <a:t/>
            </a:r>
            <a:br>
              <a:rPr lang="vi-VN" sz="2400" dirty="0" smtClean="0">
                <a:latin typeface="Arial" pitchFamily="34" charset="0"/>
                <a:cs typeface="Arial" pitchFamily="34" charset="0"/>
              </a:rPr>
            </a:br>
            <a:r>
              <a:rPr lang="sr-Latn-RS" sz="2400" dirty="0" smtClean="0">
                <a:latin typeface="Arial" pitchFamily="34" charset="0"/>
                <a:cs typeface="Arial" pitchFamily="34" charset="0"/>
              </a:rPr>
              <a:t>1) </a:t>
            </a:r>
            <a:r>
              <a:rPr lang="vi-VN" sz="2400" dirty="0" smtClean="0">
                <a:latin typeface="Arial" pitchFamily="34" charset="0"/>
                <a:cs typeface="Arial" pitchFamily="34" charset="0"/>
              </a:rPr>
              <a:t>osnovna šema plaćanja; </a:t>
            </a:r>
            <a:endParaRPr lang="sr-Latn-RS" sz="2400" dirty="0" smtClean="0">
              <a:latin typeface="Arial" pitchFamily="34" charset="0"/>
              <a:cs typeface="Arial" pitchFamily="34" charset="0"/>
            </a:endParaRPr>
          </a:p>
          <a:p>
            <a:endParaRPr lang="vi-VN" sz="2400" dirty="0" smtClean="0">
              <a:latin typeface="Arial" pitchFamily="34" charset="0"/>
              <a:cs typeface="Arial" pitchFamily="34" charset="0"/>
            </a:endParaRPr>
          </a:p>
          <a:p>
            <a:r>
              <a:rPr lang="sr-Latn-RS" sz="2400" dirty="0" smtClean="0">
                <a:latin typeface="Arial" pitchFamily="34" charset="0"/>
                <a:cs typeface="Arial" pitchFamily="34" charset="0"/>
              </a:rPr>
              <a:t>2)</a:t>
            </a:r>
            <a:r>
              <a:rPr lang="vi-VN" sz="2400" dirty="0" smtClean="0">
                <a:latin typeface="Arial" pitchFamily="34" charset="0"/>
                <a:cs typeface="Arial" pitchFamily="34" charset="0"/>
              </a:rPr>
              <a:t>„zeleno” plaćanje, kao dodatno plaćanje poljoprivrednicima za poštovanje obaveznih polj. praksi (održavanje trajnih travnjaka, diverzifikacija useva i obezbeđivanje ekološki fokusiranih oblasti</a:t>
            </a:r>
            <a:r>
              <a:rPr lang="vi-VN" sz="2400" dirty="0" smtClean="0">
                <a:latin typeface="Arial" pitchFamily="34" charset="0"/>
                <a:cs typeface="Arial" pitchFamily="34" charset="0"/>
              </a:rPr>
              <a:t>);</a:t>
            </a:r>
            <a:endParaRPr lang="sr-Latn-RS" sz="2400" dirty="0" smtClean="0">
              <a:latin typeface="Arial" pitchFamily="34" charset="0"/>
              <a:cs typeface="Arial" pitchFamily="34" charset="0"/>
            </a:endParaRPr>
          </a:p>
          <a:p>
            <a:endParaRPr lang="vi-VN" sz="2400" dirty="0" smtClean="0">
              <a:latin typeface="Arial" pitchFamily="34" charset="0"/>
              <a:cs typeface="Arial" pitchFamily="34" charset="0"/>
            </a:endParaRPr>
          </a:p>
          <a:p>
            <a:r>
              <a:rPr lang="vi-VN" sz="2400" dirty="0" smtClean="0">
                <a:latin typeface="Arial" pitchFamily="34" charset="0"/>
                <a:cs typeface="Arial" pitchFamily="34" charset="0"/>
              </a:rPr>
              <a:t>3) dodatno plaćanje za mlade poljoprivrednike; </a:t>
            </a:r>
            <a:endParaRPr lang="sr-Latn-RS" sz="2400" dirty="0" smtClean="0">
              <a:latin typeface="Arial" pitchFamily="34" charset="0"/>
              <a:cs typeface="Arial" pitchFamily="34" charset="0"/>
            </a:endParaRPr>
          </a:p>
          <a:p>
            <a:endParaRPr lang="vi-VN" sz="2400" dirty="0" smtClean="0">
              <a:latin typeface="Arial" pitchFamily="34" charset="0"/>
              <a:cs typeface="Arial" pitchFamily="34" charset="0"/>
            </a:endParaRPr>
          </a:p>
          <a:p>
            <a:r>
              <a:rPr lang="vi-VN" sz="2400" dirty="0" smtClean="0">
                <a:latin typeface="Arial" pitchFamily="34" charset="0"/>
                <a:cs typeface="Arial" pitchFamily="34" charset="0"/>
              </a:rPr>
              <a:t>4) dodatno plaćanje za područja sa prirodnim ograničenjima; i </a:t>
            </a:r>
            <a:endParaRPr lang="sr-Latn-RS" sz="2400" dirty="0" smtClean="0">
              <a:latin typeface="Arial" pitchFamily="34" charset="0"/>
              <a:cs typeface="Arial" pitchFamily="34" charset="0"/>
            </a:endParaRPr>
          </a:p>
          <a:p>
            <a:endParaRPr lang="vi-VN" sz="2400" dirty="0" smtClean="0">
              <a:latin typeface="Arial" pitchFamily="34" charset="0"/>
              <a:cs typeface="Arial" pitchFamily="34" charset="0"/>
            </a:endParaRPr>
          </a:p>
          <a:p>
            <a:r>
              <a:rPr lang="vi-VN" sz="2400" dirty="0" smtClean="0">
                <a:latin typeface="Arial" pitchFamily="34" charset="0"/>
                <a:cs typeface="Arial" pitchFamily="34" charset="0"/>
              </a:rPr>
              <a:t>5) plaćanje za male poljoprivrednike.</a:t>
            </a:r>
            <a:endParaRPr lang="vi-VN" sz="2400" dirty="0">
              <a:latin typeface="Arial" pitchFamily="34" charset="0"/>
              <a:cs typeface="Arial" pitchFamily="34" charset="0"/>
            </a:endParaRPr>
          </a:p>
        </p:txBody>
      </p:sp>
    </p:spTree>
    <p:extLst>
      <p:ext uri="{BB962C8B-B14F-4D97-AF65-F5344CB8AC3E}">
        <p14:creationId xmlns:p14="http://schemas.microsoft.com/office/powerpoint/2010/main" val="2513570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484784"/>
            <a:ext cx="8640960" cy="4893647"/>
          </a:xfrm>
          <a:prstGeom prst="rect">
            <a:avLst/>
          </a:prstGeom>
        </p:spPr>
        <p:txBody>
          <a:bodyPr wrap="square">
            <a:spAutoFit/>
          </a:bodyPr>
          <a:lstStyle/>
          <a:p>
            <a:pPr marL="342900" indent="-342900" fontAlgn="base">
              <a:spcBef>
                <a:spcPct val="0"/>
              </a:spcBef>
              <a:spcAft>
                <a:spcPct val="0"/>
              </a:spcAft>
              <a:buFontTx/>
              <a:buAutoNum type="arabicPeriod"/>
            </a:pPr>
            <a:r>
              <a:rPr lang="vi-VN" sz="2400" dirty="0" smtClean="0">
                <a:solidFill>
                  <a:srgbClr val="FFFFFF"/>
                </a:solidFill>
              </a:rPr>
              <a:t>Održive </a:t>
            </a:r>
            <a:r>
              <a:rPr lang="vi-VN" sz="2400" dirty="0">
                <a:solidFill>
                  <a:srgbClr val="FFFFFF"/>
                </a:solidFill>
              </a:rPr>
              <a:t>vrednosti u okviru zajedničke poljoprivredne </a:t>
            </a:r>
            <a:r>
              <a:rPr lang="vi-VN" sz="2400" dirty="0" smtClean="0">
                <a:solidFill>
                  <a:srgbClr val="FFFFFF"/>
                </a:solidFill>
              </a:rPr>
              <a:t>politike</a:t>
            </a:r>
            <a:r>
              <a:rPr lang="sr-Latn-RS" sz="2400" dirty="0" smtClean="0">
                <a:solidFill>
                  <a:srgbClr val="FFFFFF"/>
                </a:solidFill>
              </a:rPr>
              <a:t> </a:t>
            </a:r>
          </a:p>
          <a:p>
            <a:pPr marL="342900" indent="-342900" fontAlgn="base">
              <a:spcBef>
                <a:spcPct val="0"/>
              </a:spcBef>
              <a:spcAft>
                <a:spcPct val="0"/>
              </a:spcAft>
              <a:buFontTx/>
              <a:buAutoNum type="arabicPeriod"/>
            </a:pPr>
            <a:r>
              <a:rPr lang="vi-VN" sz="2400" dirty="0" smtClean="0">
                <a:solidFill>
                  <a:srgbClr val="FFFFFF"/>
                </a:solidFill>
              </a:rPr>
              <a:t>Klimatski </a:t>
            </a:r>
            <a:r>
              <a:rPr lang="vi-VN" sz="2400" dirty="0">
                <a:solidFill>
                  <a:srgbClr val="FFFFFF"/>
                </a:solidFill>
              </a:rPr>
              <a:t>i ekološki ciljevi Zajedničke poljoprivredne politike (ZPP) </a:t>
            </a:r>
            <a:endParaRPr lang="sr-Latn-RS" sz="2400" dirty="0" smtClean="0">
              <a:solidFill>
                <a:srgbClr val="FFFFFF"/>
              </a:solidFill>
            </a:endParaRPr>
          </a:p>
          <a:p>
            <a:pPr marL="342900" indent="-342900" fontAlgn="base">
              <a:spcBef>
                <a:spcPct val="0"/>
              </a:spcBef>
              <a:spcAft>
                <a:spcPct val="0"/>
              </a:spcAft>
              <a:buFontTx/>
              <a:buAutoNum type="arabicPeriod"/>
            </a:pPr>
            <a:r>
              <a:rPr lang="vi-VN" sz="2400" dirty="0" smtClean="0">
                <a:solidFill>
                  <a:srgbClr val="FFFFFF"/>
                </a:solidFill>
              </a:rPr>
              <a:t>Budžet </a:t>
            </a:r>
            <a:r>
              <a:rPr lang="vi-VN" sz="2400" dirty="0">
                <a:solidFill>
                  <a:srgbClr val="FFFFFF"/>
                </a:solidFill>
              </a:rPr>
              <a:t>ZPP i ekološki /klimatski prihvatljiva poljoprivredna proizvodnja </a:t>
            </a:r>
            <a:endParaRPr lang="sr-Latn-RS" sz="2400" dirty="0" smtClean="0">
              <a:solidFill>
                <a:srgbClr val="FFFFFF"/>
              </a:solidFill>
            </a:endParaRPr>
          </a:p>
          <a:p>
            <a:pPr marL="342900" indent="-342900" fontAlgn="base">
              <a:spcBef>
                <a:spcPct val="0"/>
              </a:spcBef>
              <a:spcAft>
                <a:spcPct val="0"/>
              </a:spcAft>
              <a:buFontTx/>
              <a:buAutoNum type="arabicPeriod"/>
            </a:pPr>
            <a:r>
              <a:rPr lang="vi-VN" sz="2400" dirty="0" smtClean="0">
                <a:solidFill>
                  <a:srgbClr val="FFFFFF"/>
                </a:solidFill>
              </a:rPr>
              <a:t>Šeme </a:t>
            </a:r>
            <a:r>
              <a:rPr lang="vi-VN" sz="2400" dirty="0">
                <a:solidFill>
                  <a:srgbClr val="FFFFFF"/>
                </a:solidFill>
              </a:rPr>
              <a:t>agro-ekoloških plaćanja </a:t>
            </a:r>
            <a:endParaRPr lang="sr-Latn-RS" sz="2400" dirty="0" smtClean="0">
              <a:solidFill>
                <a:srgbClr val="FFFFFF"/>
              </a:solidFill>
            </a:endParaRPr>
          </a:p>
          <a:p>
            <a:pPr marL="342900" indent="-342900" fontAlgn="base">
              <a:spcBef>
                <a:spcPct val="0"/>
              </a:spcBef>
              <a:spcAft>
                <a:spcPct val="0"/>
              </a:spcAft>
              <a:buFontTx/>
              <a:buAutoNum type="arabicPeriod"/>
            </a:pPr>
            <a:r>
              <a:rPr lang="vi-VN" sz="2400" dirty="0" smtClean="0">
                <a:solidFill>
                  <a:srgbClr val="FFFFFF"/>
                </a:solidFill>
              </a:rPr>
              <a:t>Nove </a:t>
            </a:r>
            <a:r>
              <a:rPr lang="vi-VN" sz="2400" dirty="0">
                <a:solidFill>
                  <a:srgbClr val="FFFFFF"/>
                </a:solidFill>
              </a:rPr>
              <a:t>inicijative EU vezane za održive vrednosti: Evropski zeleni dogovor i strategija od „od farme </a:t>
            </a:r>
            <a:r>
              <a:rPr lang="vi-VN" sz="2400" dirty="0" smtClean="0">
                <a:solidFill>
                  <a:srgbClr val="FFFFFF"/>
                </a:solidFill>
              </a:rPr>
              <a:t>do</a:t>
            </a:r>
            <a:r>
              <a:rPr lang="sr-Latn-RS" sz="2400" dirty="0" smtClean="0">
                <a:solidFill>
                  <a:srgbClr val="FFFFFF"/>
                </a:solidFill>
              </a:rPr>
              <a:t> trpeze</a:t>
            </a:r>
            <a:r>
              <a:rPr lang="vi-VN" sz="2400" dirty="0" smtClean="0">
                <a:solidFill>
                  <a:srgbClr val="FFFFFF"/>
                </a:solidFill>
              </a:rPr>
              <a:t>” </a:t>
            </a:r>
            <a:endParaRPr lang="sr-Latn-RS" sz="2400" dirty="0">
              <a:solidFill>
                <a:srgbClr val="FFFFFF"/>
              </a:solidFill>
            </a:endParaRPr>
          </a:p>
          <a:p>
            <a:pPr marL="342900" indent="-342900" fontAlgn="base">
              <a:spcBef>
                <a:spcPct val="0"/>
              </a:spcBef>
              <a:spcAft>
                <a:spcPct val="0"/>
              </a:spcAft>
              <a:buFontTx/>
              <a:buAutoNum type="arabicPeriod"/>
            </a:pPr>
            <a:r>
              <a:rPr lang="vi-VN" sz="2400" dirty="0" smtClean="0">
                <a:solidFill>
                  <a:srgbClr val="FFFFFF"/>
                </a:solidFill>
              </a:rPr>
              <a:t>Usklađivanje </a:t>
            </a:r>
            <a:r>
              <a:rPr lang="vi-VN" sz="2400" dirty="0">
                <a:solidFill>
                  <a:srgbClr val="FFFFFF"/>
                </a:solidFill>
              </a:rPr>
              <a:t>zakonodavstva Republike Srbije sa pravnim tekovinama EU u poglavlju 11 Poljoprivreda i ruralni razvoj </a:t>
            </a:r>
            <a:endParaRPr lang="sr-Latn-RS" sz="2400" dirty="0" smtClean="0">
              <a:solidFill>
                <a:srgbClr val="FFFFFF"/>
              </a:solidFill>
            </a:endParaRPr>
          </a:p>
          <a:p>
            <a:pPr marL="342900" indent="-342900" fontAlgn="base">
              <a:spcBef>
                <a:spcPct val="0"/>
              </a:spcBef>
              <a:spcAft>
                <a:spcPct val="0"/>
              </a:spcAft>
              <a:buFontTx/>
              <a:buAutoNum type="arabicPeriod"/>
            </a:pPr>
            <a:r>
              <a:rPr lang="vi-VN" sz="2400" dirty="0" smtClean="0">
                <a:solidFill>
                  <a:srgbClr val="FFFFFF"/>
                </a:solidFill>
              </a:rPr>
              <a:t>Reforma </a:t>
            </a:r>
            <a:r>
              <a:rPr lang="vi-VN" sz="2400" dirty="0">
                <a:solidFill>
                  <a:srgbClr val="FFFFFF"/>
                </a:solidFill>
              </a:rPr>
              <a:t>instrumenata poljoprivredne politike Republike Srbije u cilju usklađivanja sa principima ZPP  </a:t>
            </a:r>
            <a:endParaRPr lang="sr-Latn-RS" sz="2400" dirty="0" smtClean="0">
              <a:solidFill>
                <a:srgbClr val="FFFFFF"/>
              </a:solidFill>
            </a:endParaRPr>
          </a:p>
          <a:p>
            <a:pPr marL="342900" indent="-342900" fontAlgn="base">
              <a:spcBef>
                <a:spcPct val="0"/>
              </a:spcBef>
              <a:spcAft>
                <a:spcPct val="0"/>
              </a:spcAft>
              <a:buFontTx/>
              <a:buAutoNum type="arabicPeriod"/>
            </a:pPr>
            <a:r>
              <a:rPr lang="vi-VN" sz="2400" dirty="0" smtClean="0">
                <a:solidFill>
                  <a:srgbClr val="FFFFFF"/>
                </a:solidFill>
              </a:rPr>
              <a:t>Trenutna </a:t>
            </a:r>
            <a:r>
              <a:rPr lang="vi-VN" sz="2400" dirty="0">
                <a:solidFill>
                  <a:srgbClr val="FFFFFF"/>
                </a:solidFill>
              </a:rPr>
              <a:t>podrška EU putem IPARD fondova usmerenih ka poljoprivredi Republike </a:t>
            </a:r>
            <a:r>
              <a:rPr lang="vi-VN" sz="2400" dirty="0" smtClean="0">
                <a:solidFill>
                  <a:srgbClr val="FFFFFF"/>
                </a:solidFill>
              </a:rPr>
              <a:t>Srbije</a:t>
            </a:r>
            <a:endParaRPr lang="vi-VN" sz="2400" dirty="0">
              <a:solidFill>
                <a:srgbClr val="FFFFFF"/>
              </a:solidFill>
            </a:endParaRPr>
          </a:p>
        </p:txBody>
      </p:sp>
      <p:sp>
        <p:nvSpPr>
          <p:cNvPr id="3" name="Rectangle 2"/>
          <p:cNvSpPr/>
          <p:nvPr/>
        </p:nvSpPr>
        <p:spPr>
          <a:xfrm>
            <a:off x="466428" y="404664"/>
            <a:ext cx="8496943" cy="954107"/>
          </a:xfrm>
          <a:prstGeom prst="rect">
            <a:avLst/>
          </a:prstGeom>
        </p:spPr>
        <p:txBody>
          <a:bodyPr wrap="square">
            <a:spAutoFit/>
          </a:bodyPr>
          <a:lstStyle/>
          <a:p>
            <a:pPr algn="ctr" fontAlgn="base">
              <a:spcBef>
                <a:spcPct val="0"/>
              </a:spcBef>
              <a:spcAft>
                <a:spcPct val="0"/>
              </a:spcAft>
            </a:pPr>
            <a:r>
              <a:rPr lang="en-US" sz="2800" b="1" dirty="0" smtClean="0">
                <a:solidFill>
                  <a:srgbClr val="FFCC00"/>
                </a:solidFill>
                <a:effectLst>
                  <a:outerShdw blurRad="38100" dist="38100" dir="2700000" algn="tl">
                    <a:srgbClr val="000000"/>
                  </a:outerShdw>
                </a:effectLst>
              </a:rPr>
              <a:t>ODRŽIVE VREDNOSTI U OKVIRU ZAJEDNIČKE POLJOPRIVREDNE POLITIKE</a:t>
            </a:r>
            <a:endParaRPr lang="en-US" sz="2800" b="1" dirty="0">
              <a:solidFill>
                <a:srgbClr val="FFCC00"/>
              </a:solidFill>
              <a:effectLst>
                <a:outerShdw blurRad="38100" dist="38100" dir="2700000" algn="tl">
                  <a:srgbClr val="000000"/>
                </a:outerShdw>
              </a:effectLst>
            </a:endParaRPr>
          </a:p>
        </p:txBody>
      </p:sp>
    </p:spTree>
    <p:extLst>
      <p:ext uri="{BB962C8B-B14F-4D97-AF65-F5344CB8AC3E}">
        <p14:creationId xmlns:p14="http://schemas.microsoft.com/office/powerpoint/2010/main" val="1550526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1" fontAlgn="auto" hangingPunct="1">
              <a:spcBef>
                <a:spcPts val="0"/>
              </a:spcBef>
              <a:spcAft>
                <a:spcPts val="0"/>
              </a:spcAft>
            </a:pPr>
            <a:r>
              <a:rPr lang="sr-Latn-RS" sz="2400" kern="1200" dirty="0">
                <a:solidFill>
                  <a:srgbClr val="FFCC00"/>
                </a:solidFill>
                <a:effectLst/>
                <a:ea typeface="+mn-ea"/>
                <a:cs typeface="+mn-cs"/>
              </a:rPr>
              <a:t>4. </a:t>
            </a:r>
            <a:r>
              <a:rPr lang="vi-VN" sz="2400" kern="1200" dirty="0">
                <a:solidFill>
                  <a:srgbClr val="FFCC00"/>
                </a:solidFill>
                <a:effectLst/>
                <a:ea typeface="+mn-ea"/>
                <a:cs typeface="+mn-cs"/>
              </a:rPr>
              <a:t>Šeme agro-ekoloških plaćanja </a:t>
            </a:r>
          </a:p>
        </p:txBody>
      </p:sp>
      <p:sp>
        <p:nvSpPr>
          <p:cNvPr id="3" name="Content Placeholder 2"/>
          <p:cNvSpPr>
            <a:spLocks noGrp="1"/>
          </p:cNvSpPr>
          <p:nvPr>
            <p:ph idx="1"/>
          </p:nvPr>
        </p:nvSpPr>
        <p:spPr/>
        <p:txBody>
          <a:bodyPr>
            <a:normAutofit/>
          </a:bodyPr>
          <a:lstStyle/>
          <a:p>
            <a:r>
              <a:rPr lang="vi-VN" sz="2400" dirty="0">
                <a:latin typeface="Arial" pitchFamily="34" charset="0"/>
                <a:cs typeface="Arial" pitchFamily="34" charset="0"/>
              </a:rPr>
              <a:t>„Zelena” ili agro-ekološka plaćanja, kao dodatna plaćanja poljoprivrednicima za poštovanje obaveznih poljoprivrednih praksi </a:t>
            </a:r>
            <a:endParaRPr lang="sr-Latn-RS" sz="2400" dirty="0" smtClean="0">
              <a:latin typeface="Arial" pitchFamily="34" charset="0"/>
              <a:cs typeface="Arial" pitchFamily="34" charset="0"/>
            </a:endParaRPr>
          </a:p>
          <a:p>
            <a:pPr marL="0" indent="0">
              <a:buNone/>
            </a:pPr>
            <a:endParaRPr lang="sr-Latn-RS" sz="2400" dirty="0" smtClean="0">
              <a:latin typeface="Arial" pitchFamily="34" charset="0"/>
              <a:cs typeface="Arial" pitchFamily="34" charset="0"/>
            </a:endParaRPr>
          </a:p>
          <a:p>
            <a:r>
              <a:rPr lang="vi-VN" sz="2400" dirty="0" smtClean="0">
                <a:latin typeface="Arial" pitchFamily="34" charset="0"/>
                <a:cs typeface="Arial" pitchFamily="34" charset="0"/>
              </a:rPr>
              <a:t>održavanje </a:t>
            </a:r>
            <a:r>
              <a:rPr lang="vi-VN" sz="2400" dirty="0">
                <a:latin typeface="Arial" pitchFamily="34" charset="0"/>
                <a:cs typeface="Arial" pitchFamily="34" charset="0"/>
              </a:rPr>
              <a:t>trajnih travnjaka, diverzifikacija useva i obezbeđivanje ekološki fokusiranih </a:t>
            </a:r>
            <a:r>
              <a:rPr lang="vi-VN" sz="2400" dirty="0" smtClean="0">
                <a:latin typeface="Arial" pitchFamily="34" charset="0"/>
                <a:cs typeface="Arial" pitchFamily="34" charset="0"/>
              </a:rPr>
              <a:t>oblasti</a:t>
            </a:r>
            <a:endParaRPr lang="sr-Latn-RS" sz="2400" dirty="0" smtClean="0">
              <a:latin typeface="Arial" pitchFamily="34" charset="0"/>
              <a:cs typeface="Arial" pitchFamily="34" charset="0"/>
            </a:endParaRPr>
          </a:p>
          <a:p>
            <a:pPr marL="0" indent="0">
              <a:buNone/>
            </a:pPr>
            <a:endParaRPr lang="sr-Latn-RS" sz="2400" dirty="0" smtClean="0">
              <a:latin typeface="Arial" pitchFamily="34" charset="0"/>
              <a:cs typeface="Arial" pitchFamily="34" charset="0"/>
            </a:endParaRPr>
          </a:p>
          <a:p>
            <a:r>
              <a:rPr lang="vi-VN" sz="2400" dirty="0" smtClean="0">
                <a:latin typeface="Arial" pitchFamily="34" charset="0"/>
                <a:cs typeface="Arial" pitchFamily="34" charset="0"/>
              </a:rPr>
              <a:t>uz </a:t>
            </a:r>
            <a:r>
              <a:rPr lang="vi-VN" sz="2400" dirty="0">
                <a:latin typeface="Arial" pitchFamily="34" charset="0"/>
                <a:cs typeface="Arial" pitchFamily="34" charset="0"/>
              </a:rPr>
              <a:t>uslov poštovanja pravila višestruke usklađenosti („cross-compliance“)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653375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1" fontAlgn="auto" hangingPunct="1">
              <a:spcBef>
                <a:spcPts val="0"/>
              </a:spcBef>
              <a:spcAft>
                <a:spcPts val="0"/>
              </a:spcAft>
            </a:pPr>
            <a:r>
              <a:rPr lang="sr-Latn-RS" sz="2400" kern="1200" dirty="0">
                <a:solidFill>
                  <a:srgbClr val="FFCC00"/>
                </a:solidFill>
                <a:effectLst/>
                <a:ea typeface="+mn-ea"/>
                <a:cs typeface="+mn-cs"/>
              </a:rPr>
              <a:t>3. </a:t>
            </a:r>
            <a:r>
              <a:rPr lang="en-US" sz="2400" kern="1200" dirty="0" err="1">
                <a:solidFill>
                  <a:srgbClr val="FFCC00"/>
                </a:solidFill>
                <a:effectLst/>
                <a:ea typeface="+mn-ea"/>
                <a:cs typeface="+mn-cs"/>
              </a:rPr>
              <a:t>Budžet</a:t>
            </a:r>
            <a:r>
              <a:rPr lang="en-US" sz="2400" kern="1200" dirty="0">
                <a:solidFill>
                  <a:srgbClr val="FFCC00"/>
                </a:solidFill>
                <a:effectLst/>
                <a:ea typeface="+mn-ea"/>
                <a:cs typeface="+mn-cs"/>
              </a:rPr>
              <a:t> ZPP i </a:t>
            </a:r>
            <a:r>
              <a:rPr lang="en-US" sz="2400" kern="1200" dirty="0" err="1">
                <a:solidFill>
                  <a:srgbClr val="FFCC00"/>
                </a:solidFill>
                <a:effectLst/>
                <a:ea typeface="+mn-ea"/>
                <a:cs typeface="+mn-cs"/>
              </a:rPr>
              <a:t>ekološki</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klimatski</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prihvatljiva</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poljoprivredna</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proizvodnja</a:t>
            </a:r>
            <a:r>
              <a:rPr lang="en-US" sz="2400" kern="1200" dirty="0">
                <a:solidFill>
                  <a:srgbClr val="FFCC00"/>
                </a:solidFill>
                <a:effectLst/>
                <a:ea typeface="+mn-ea"/>
                <a:cs typeface="+mn-cs"/>
              </a:rPr>
              <a:t>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362921"/>
            <a:ext cx="7200800" cy="52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029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99610"/>
            <a:ext cx="8280920" cy="830997"/>
          </a:xfrm>
          <a:prstGeom prst="rect">
            <a:avLst/>
          </a:prstGeom>
        </p:spPr>
        <p:txBody>
          <a:bodyPr wrap="square">
            <a:spAutoFit/>
          </a:bodyPr>
          <a:lstStyle/>
          <a:p>
            <a:r>
              <a:rPr lang="sr-Latn-RS" sz="2400" b="1" dirty="0">
                <a:solidFill>
                  <a:srgbClr val="FFCC00"/>
                </a:solidFill>
                <a:latin typeface="+mj-lt"/>
              </a:rPr>
              <a:t>5. </a:t>
            </a:r>
            <a:r>
              <a:rPr lang="vi-VN" sz="2400" b="1" dirty="0">
                <a:solidFill>
                  <a:srgbClr val="FFCC00"/>
                </a:solidFill>
                <a:latin typeface="+mj-lt"/>
              </a:rPr>
              <a:t>Nove inicijative EU vezane za održive vrednosti: Evropski zeleni dogovor i strategija od „od farme do </a:t>
            </a:r>
            <a:r>
              <a:rPr lang="sr-Latn-RS" sz="2400" b="1" dirty="0" smtClean="0">
                <a:solidFill>
                  <a:srgbClr val="FFCC00"/>
                </a:solidFill>
                <a:latin typeface="+mj-lt"/>
              </a:rPr>
              <a:t>trpeze</a:t>
            </a:r>
            <a:r>
              <a:rPr lang="vi-VN" sz="2400" b="1" dirty="0" smtClean="0">
                <a:solidFill>
                  <a:srgbClr val="FFCC00"/>
                </a:solidFill>
                <a:latin typeface="+mj-lt"/>
              </a:rPr>
              <a:t>” </a:t>
            </a:r>
            <a:endParaRPr lang="vi-VN" sz="2400" b="1" dirty="0">
              <a:solidFill>
                <a:srgbClr val="FFCC00"/>
              </a:solidFill>
              <a:latin typeface="+mj-lt"/>
            </a:endParaRPr>
          </a:p>
        </p:txBody>
      </p:sp>
      <p:sp>
        <p:nvSpPr>
          <p:cNvPr id="3" name="Rectangle 2"/>
          <p:cNvSpPr/>
          <p:nvPr/>
        </p:nvSpPr>
        <p:spPr>
          <a:xfrm>
            <a:off x="653172" y="1230607"/>
            <a:ext cx="7902624" cy="4093428"/>
          </a:xfrm>
          <a:prstGeom prst="rect">
            <a:avLst/>
          </a:prstGeom>
        </p:spPr>
        <p:txBody>
          <a:bodyPr wrap="square">
            <a:spAutoFit/>
          </a:bodyPr>
          <a:lstStyle/>
          <a:p>
            <a:pPr marL="342900" indent="-342900">
              <a:buFont typeface="Arial" pitchFamily="34" charset="0"/>
              <a:buChar char="•"/>
            </a:pPr>
            <a:r>
              <a:rPr lang="vi-VN" sz="2000" dirty="0" smtClean="0">
                <a:latin typeface="Arial" pitchFamily="34" charset="0"/>
                <a:cs typeface="Arial" pitchFamily="34" charset="0"/>
              </a:rPr>
              <a:t>Evropski zeleni dogovor, bi trebalo da omogući evropskim građanima i preduzećima da imaju koristi od održive zelene tranzicije. </a:t>
            </a:r>
            <a:endParaRPr lang="sr-Latn-RS" sz="2000" dirty="0" smtClean="0">
              <a:latin typeface="Arial" pitchFamily="34" charset="0"/>
              <a:cs typeface="Arial" pitchFamily="34" charset="0"/>
            </a:endParaRPr>
          </a:p>
          <a:p>
            <a:pPr marL="342900" indent="-342900">
              <a:buFont typeface="Arial" pitchFamily="34" charset="0"/>
              <a:buChar char="•"/>
            </a:pPr>
            <a:endParaRPr lang="sr-Latn-RS" sz="2000" dirty="0" smtClean="0">
              <a:latin typeface="Arial" pitchFamily="34" charset="0"/>
              <a:cs typeface="Arial" pitchFamily="34" charset="0"/>
            </a:endParaRPr>
          </a:p>
          <a:p>
            <a:pPr marL="342900" indent="-342900">
              <a:buFont typeface="Arial" pitchFamily="34" charset="0"/>
              <a:buChar char="•"/>
            </a:pPr>
            <a:r>
              <a:rPr lang="vi-VN" sz="2000" dirty="0" smtClean="0">
                <a:latin typeface="Arial" pitchFamily="34" charset="0"/>
                <a:cs typeface="Arial" pitchFamily="34" charset="0"/>
              </a:rPr>
              <a:t>Mere ovih ključnih politika kreću se od ambicioznog smanjenja emisija štetnih gasova, ulaganja u najsavremenija istraživanja i inovacije, </a:t>
            </a:r>
            <a:r>
              <a:rPr lang="vi-VN" sz="2000" dirty="0" smtClean="0">
                <a:latin typeface="Arial" pitchFamily="34" charset="0"/>
                <a:cs typeface="Arial" pitchFamily="34" charset="0"/>
              </a:rPr>
              <a:t>očuvanja </a:t>
            </a:r>
            <a:r>
              <a:rPr lang="vi-VN" sz="2000" dirty="0" smtClean="0">
                <a:latin typeface="Arial" pitchFamily="34" charset="0"/>
                <a:cs typeface="Arial" pitchFamily="34" charset="0"/>
              </a:rPr>
              <a:t>prirodnog okruženja Evrope do investicija u zelene tehnologije, održiva rešenja i nova preduzeća. </a:t>
            </a:r>
            <a:endParaRPr lang="sr-Latn-RS" sz="2000" dirty="0" smtClean="0">
              <a:latin typeface="Arial" pitchFamily="34" charset="0"/>
              <a:cs typeface="Arial" pitchFamily="34" charset="0"/>
            </a:endParaRPr>
          </a:p>
          <a:p>
            <a:pPr marL="342900" indent="-342900">
              <a:buFont typeface="Arial" pitchFamily="34" charset="0"/>
              <a:buChar char="•"/>
            </a:pPr>
            <a:endParaRPr lang="sr-Latn-RS" sz="2000" dirty="0" smtClean="0">
              <a:latin typeface="Arial" pitchFamily="34" charset="0"/>
              <a:cs typeface="Arial" pitchFamily="34" charset="0"/>
            </a:endParaRPr>
          </a:p>
          <a:p>
            <a:pPr marL="342900" indent="-342900">
              <a:buFont typeface="Arial" pitchFamily="34" charset="0"/>
              <a:buChar char="•"/>
            </a:pPr>
            <a:r>
              <a:rPr lang="vi-VN" sz="2000" dirty="0" smtClean="0">
                <a:latin typeface="Arial" pitchFamily="34" charset="0"/>
                <a:cs typeface="Arial" pitchFamily="34" charset="0"/>
              </a:rPr>
              <a:t>Evropski zeleni dogovor (eng. „Green Deal“)  ima za cilj da podstakne efikasno korišćenje resursa prelaskom na čistu, kružnu ekonomiju i zaustavi klimatske promene, </a:t>
            </a:r>
            <a:r>
              <a:rPr lang="sr-Latn-RS" sz="2000" dirty="0" smtClean="0">
                <a:latin typeface="Arial" pitchFamily="34" charset="0"/>
                <a:cs typeface="Arial" pitchFamily="34" charset="0"/>
              </a:rPr>
              <a:t>spreči </a:t>
            </a:r>
            <a:r>
              <a:rPr lang="vi-VN" sz="2000" dirty="0" smtClean="0">
                <a:latin typeface="Arial" pitchFamily="34" charset="0"/>
                <a:cs typeface="Arial" pitchFamily="34" charset="0"/>
              </a:rPr>
              <a:t>gubitak </a:t>
            </a:r>
            <a:r>
              <a:rPr lang="vi-VN" sz="2000" dirty="0" smtClean="0">
                <a:latin typeface="Arial" pitchFamily="34" charset="0"/>
                <a:cs typeface="Arial" pitchFamily="34" charset="0"/>
              </a:rPr>
              <a:t>biodiverziteta i smanji zagađenje. </a:t>
            </a:r>
            <a:endParaRPr lang="en-US" sz="2000" dirty="0">
              <a:latin typeface="Arial" pitchFamily="34" charset="0"/>
              <a:cs typeface="Arial" pitchFamily="34" charset="0"/>
            </a:endParaRPr>
          </a:p>
        </p:txBody>
      </p:sp>
      <p:sp>
        <p:nvSpPr>
          <p:cNvPr id="4" name="Rectangle 3"/>
          <p:cNvSpPr/>
          <p:nvPr/>
        </p:nvSpPr>
        <p:spPr>
          <a:xfrm>
            <a:off x="395536" y="5517232"/>
            <a:ext cx="8640960" cy="1200329"/>
          </a:xfrm>
          <a:prstGeom prst="rect">
            <a:avLst/>
          </a:prstGeom>
        </p:spPr>
        <p:txBody>
          <a:bodyPr wrap="square">
            <a:spAutoFit/>
          </a:bodyPr>
          <a:lstStyle/>
          <a:p>
            <a:r>
              <a:rPr lang="en-US" i="1" dirty="0" smtClean="0"/>
              <a:t>COMMUNICATION FROM THE COMMISSION TO THE EUROPEAN PARLIAMENT, THE EUROPEAN COUNCIL, THE COUNCIL, THE EUROPEAN ECONOMIC AND SOCIAL COMMITTEE AND THE COMMITTEE OF THE REGIONS The European Green </a:t>
            </a:r>
            <a:r>
              <a:rPr lang="en-US" i="1" dirty="0" smtClean="0"/>
              <a:t>Deal</a:t>
            </a:r>
            <a:r>
              <a:rPr lang="sr-Latn-RS" i="1" dirty="0" smtClean="0"/>
              <a:t> </a:t>
            </a:r>
            <a:r>
              <a:rPr lang="en-US" i="1" dirty="0" smtClean="0"/>
              <a:t>COM/2019/640 </a:t>
            </a:r>
            <a:r>
              <a:rPr lang="en-US" i="1" dirty="0" smtClean="0"/>
              <a:t>final</a:t>
            </a:r>
            <a:endParaRPr lang="en-US" i="1" dirty="0"/>
          </a:p>
        </p:txBody>
      </p:sp>
    </p:spTree>
    <p:extLst>
      <p:ext uri="{BB962C8B-B14F-4D97-AF65-F5344CB8AC3E}">
        <p14:creationId xmlns:p14="http://schemas.microsoft.com/office/powerpoint/2010/main" val="450004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340768"/>
            <a:ext cx="8712968" cy="3170099"/>
          </a:xfrm>
          <a:prstGeom prst="rect">
            <a:avLst/>
          </a:prstGeom>
        </p:spPr>
        <p:txBody>
          <a:bodyPr wrap="square">
            <a:spAutoFit/>
          </a:bodyPr>
          <a:lstStyle/>
          <a:p>
            <a:r>
              <a:rPr lang="vi-VN" sz="2000" dirty="0" smtClean="0">
                <a:solidFill>
                  <a:srgbClr val="FF0000"/>
                </a:solidFill>
                <a:latin typeface="Arial" pitchFamily="34" charset="0"/>
                <a:cs typeface="Arial" pitchFamily="34" charset="0"/>
              </a:rPr>
              <a:t>Evropski zeleni dogovor </a:t>
            </a:r>
            <a:r>
              <a:rPr lang="sr-Latn-RS" sz="2000" dirty="0" smtClean="0">
                <a:solidFill>
                  <a:srgbClr val="FF0000"/>
                </a:solidFill>
                <a:latin typeface="Arial" pitchFamily="34" charset="0"/>
                <a:cs typeface="Arial" pitchFamily="34" charset="0"/>
              </a:rPr>
              <a:t>- </a:t>
            </a:r>
            <a:r>
              <a:rPr lang="sr-Latn-RS" sz="2000" dirty="0">
                <a:solidFill>
                  <a:srgbClr val="FF0000"/>
                </a:solidFill>
                <a:latin typeface="Arial" pitchFamily="34" charset="0"/>
                <a:cs typeface="Arial" pitchFamily="34" charset="0"/>
              </a:rPr>
              <a:t>K</a:t>
            </a:r>
            <a:r>
              <a:rPr lang="vi-VN" sz="2000" dirty="0" smtClean="0">
                <a:solidFill>
                  <a:srgbClr val="FF0000"/>
                </a:solidFill>
                <a:latin typeface="Arial" pitchFamily="34" charset="0"/>
                <a:cs typeface="Arial" pitchFamily="34" charset="0"/>
              </a:rPr>
              <a:t>ako da </a:t>
            </a:r>
            <a:r>
              <a:rPr lang="vi-VN" sz="2000" dirty="0" smtClean="0">
                <a:solidFill>
                  <a:srgbClr val="FF0000"/>
                </a:solidFill>
                <a:latin typeface="Arial" pitchFamily="34" charset="0"/>
                <a:cs typeface="Arial" pitchFamily="34" charset="0"/>
              </a:rPr>
              <a:t>Evrop</a:t>
            </a:r>
            <a:r>
              <a:rPr lang="sr-Latn-RS" sz="2000" dirty="0" smtClean="0">
                <a:solidFill>
                  <a:srgbClr val="FF0000"/>
                </a:solidFill>
                <a:latin typeface="Arial" pitchFamily="34" charset="0"/>
                <a:cs typeface="Arial" pitchFamily="34" charset="0"/>
              </a:rPr>
              <a:t>a</a:t>
            </a:r>
            <a:r>
              <a:rPr lang="vi-VN" sz="2000" dirty="0" smtClean="0">
                <a:solidFill>
                  <a:srgbClr val="FF0000"/>
                </a:solidFill>
                <a:latin typeface="Arial" pitchFamily="34" charset="0"/>
                <a:cs typeface="Arial" pitchFamily="34" charset="0"/>
              </a:rPr>
              <a:t> </a:t>
            </a:r>
            <a:r>
              <a:rPr lang="sr-Latn-RS" sz="2000" dirty="0" smtClean="0">
                <a:solidFill>
                  <a:srgbClr val="FF0000"/>
                </a:solidFill>
                <a:latin typeface="Arial" pitchFamily="34" charset="0"/>
                <a:cs typeface="Arial" pitchFamily="34" charset="0"/>
              </a:rPr>
              <a:t>bude</a:t>
            </a:r>
            <a:r>
              <a:rPr lang="vi-VN" sz="2000" dirty="0" smtClean="0">
                <a:solidFill>
                  <a:srgbClr val="FF0000"/>
                </a:solidFill>
                <a:latin typeface="Arial" pitchFamily="34" charset="0"/>
                <a:cs typeface="Arial" pitchFamily="34" charset="0"/>
              </a:rPr>
              <a:t> prvi </a:t>
            </a:r>
            <a:r>
              <a:rPr lang="vi-VN" sz="2000" dirty="0" smtClean="0">
                <a:solidFill>
                  <a:srgbClr val="FF0000"/>
                </a:solidFill>
                <a:latin typeface="Arial" pitchFamily="34" charset="0"/>
                <a:cs typeface="Arial" pitchFamily="34" charset="0"/>
              </a:rPr>
              <a:t>klimatski </a:t>
            </a:r>
            <a:r>
              <a:rPr lang="vi-VN" sz="2000" dirty="0" smtClean="0">
                <a:solidFill>
                  <a:srgbClr val="FF0000"/>
                </a:solidFill>
                <a:latin typeface="Arial" pitchFamily="34" charset="0"/>
                <a:cs typeface="Arial" pitchFamily="34" charset="0"/>
              </a:rPr>
              <a:t>neutralni kontinent </a:t>
            </a:r>
            <a:r>
              <a:rPr lang="vi-VN" sz="2000" dirty="0" smtClean="0">
                <a:solidFill>
                  <a:srgbClr val="FF0000"/>
                </a:solidFill>
                <a:latin typeface="Arial" pitchFamily="34" charset="0"/>
                <a:cs typeface="Arial" pitchFamily="34" charset="0"/>
              </a:rPr>
              <a:t>do </a:t>
            </a:r>
            <a:r>
              <a:rPr lang="vi-VN" sz="2000" dirty="0" smtClean="0">
                <a:solidFill>
                  <a:srgbClr val="FF0000"/>
                </a:solidFill>
                <a:latin typeface="Arial" pitchFamily="34" charset="0"/>
                <a:cs typeface="Arial" pitchFamily="34" charset="0"/>
              </a:rPr>
              <a:t>2050.</a:t>
            </a:r>
            <a:r>
              <a:rPr lang="sr-Latn-RS" sz="2000" dirty="0" smtClean="0">
                <a:solidFill>
                  <a:srgbClr val="FF0000"/>
                </a:solidFill>
                <a:latin typeface="Arial" pitchFamily="34" charset="0"/>
                <a:cs typeface="Arial" pitchFamily="34" charset="0"/>
              </a:rPr>
              <a:t>god? </a:t>
            </a:r>
            <a:endParaRPr lang="sr-Latn-RS" sz="2000" dirty="0" smtClean="0">
              <a:solidFill>
                <a:srgbClr val="FF0000"/>
              </a:solidFill>
              <a:latin typeface="Arial" pitchFamily="34" charset="0"/>
              <a:cs typeface="Arial" pitchFamily="34" charset="0"/>
            </a:endParaRPr>
          </a:p>
          <a:p>
            <a:pPr marL="342900" indent="-342900">
              <a:buFont typeface="Arial" pitchFamily="34" charset="0"/>
              <a:buChar char="•"/>
            </a:pPr>
            <a:r>
              <a:rPr lang="vi-VN" sz="2000" dirty="0" smtClean="0">
                <a:latin typeface="Arial" pitchFamily="34" charset="0"/>
                <a:cs typeface="Arial" pitchFamily="34" charset="0"/>
              </a:rPr>
              <a:t>mapira novu, održivu i inkluzivnu strategiju rasta za jačanje ekonomije, poboljšanje zdravlja i kvaliteta života ljudi, brigu o </a:t>
            </a:r>
            <a:r>
              <a:rPr lang="vi-VN" sz="2000" dirty="0" smtClean="0">
                <a:latin typeface="Arial" pitchFamily="34" charset="0"/>
                <a:cs typeface="Arial" pitchFamily="34" charset="0"/>
              </a:rPr>
              <a:t>prirodi</a:t>
            </a:r>
            <a:r>
              <a:rPr lang="sr-Latn-RS" sz="2000" dirty="0" smtClean="0">
                <a:latin typeface="Arial" pitchFamily="34" charset="0"/>
                <a:cs typeface="Arial" pitchFamily="34" charset="0"/>
              </a:rPr>
              <a:t>.</a:t>
            </a:r>
          </a:p>
          <a:p>
            <a:pPr marL="342900" indent="-342900">
              <a:buFont typeface="Arial" pitchFamily="34" charset="0"/>
              <a:buChar char="•"/>
            </a:pPr>
            <a:endParaRPr lang="sr-Latn-RS" sz="2000" dirty="0">
              <a:latin typeface="Arial" pitchFamily="34" charset="0"/>
              <a:cs typeface="Arial" pitchFamily="34" charset="0"/>
            </a:endParaRPr>
          </a:p>
          <a:p>
            <a:pPr marL="342900" indent="-342900">
              <a:buFont typeface="Arial" pitchFamily="34" charset="0"/>
              <a:buChar char="•"/>
            </a:pPr>
            <a:r>
              <a:rPr lang="sr-Latn-RS" sz="2000" dirty="0">
                <a:latin typeface="Arial" pitchFamily="34" charset="0"/>
                <a:cs typeface="Arial" pitchFamily="34" charset="0"/>
              </a:rPr>
              <a:t>s</a:t>
            </a:r>
            <a:r>
              <a:rPr lang="vi-VN" sz="2000" dirty="0" smtClean="0">
                <a:latin typeface="Arial" pitchFamily="34" charset="0"/>
                <a:cs typeface="Arial" pitchFamily="34" charset="0"/>
              </a:rPr>
              <a:t>trategija </a:t>
            </a:r>
            <a:r>
              <a:rPr lang="vi-VN" sz="2000" dirty="0" smtClean="0">
                <a:latin typeface="Arial" pitchFamily="34" charset="0"/>
                <a:cs typeface="Arial" pitchFamily="34" charset="0"/>
              </a:rPr>
              <a:t>od </a:t>
            </a:r>
            <a:r>
              <a:rPr lang="sr-Latn-RS" sz="2000" dirty="0" smtClean="0">
                <a:latin typeface="Arial" pitchFamily="34" charset="0"/>
                <a:cs typeface="Arial" pitchFamily="34" charset="0"/>
              </a:rPr>
              <a:t>„</a:t>
            </a:r>
            <a:r>
              <a:rPr lang="vi-VN" sz="2000" dirty="0" smtClean="0">
                <a:latin typeface="Arial" pitchFamily="34" charset="0"/>
                <a:cs typeface="Arial" pitchFamily="34" charset="0"/>
              </a:rPr>
              <a:t>farme </a:t>
            </a:r>
            <a:r>
              <a:rPr lang="vi-VN" sz="2000" dirty="0" smtClean="0">
                <a:latin typeface="Arial" pitchFamily="34" charset="0"/>
                <a:cs typeface="Arial" pitchFamily="34" charset="0"/>
              </a:rPr>
              <a:t>do </a:t>
            </a:r>
            <a:r>
              <a:rPr lang="sr-Latn-RS" sz="2000" dirty="0" smtClean="0">
                <a:latin typeface="Arial" pitchFamily="34" charset="0"/>
                <a:cs typeface="Arial" pitchFamily="34" charset="0"/>
              </a:rPr>
              <a:t>trpeze“ se nalazi u srži </a:t>
            </a:r>
            <a:r>
              <a:rPr lang="vi-VN" sz="2000" dirty="0" smtClean="0">
                <a:latin typeface="Arial" pitchFamily="34" charset="0"/>
                <a:cs typeface="Arial" pitchFamily="34" charset="0"/>
              </a:rPr>
              <a:t>Zeleno</a:t>
            </a:r>
            <a:r>
              <a:rPr lang="sr-Latn-RS" sz="2000" dirty="0">
                <a:latin typeface="Arial" pitchFamily="34" charset="0"/>
                <a:cs typeface="Arial" pitchFamily="34" charset="0"/>
              </a:rPr>
              <a:t>g</a:t>
            </a:r>
            <a:r>
              <a:rPr lang="vi-VN" sz="2000" dirty="0" smtClean="0">
                <a:latin typeface="Arial" pitchFamily="34" charset="0"/>
                <a:cs typeface="Arial" pitchFamily="34" charset="0"/>
              </a:rPr>
              <a:t> dogovor</a:t>
            </a:r>
            <a:r>
              <a:rPr lang="sr-Latn-RS" sz="2000" dirty="0">
                <a:latin typeface="Arial" pitchFamily="34" charset="0"/>
                <a:cs typeface="Arial" pitchFamily="34" charset="0"/>
              </a:rPr>
              <a:t>a</a:t>
            </a:r>
            <a:r>
              <a:rPr lang="vi-VN" sz="2000" dirty="0" smtClean="0">
                <a:latin typeface="Arial" pitchFamily="34" charset="0"/>
                <a:cs typeface="Arial" pitchFamily="34" charset="0"/>
              </a:rPr>
              <a:t>. </a:t>
            </a:r>
            <a:endParaRPr lang="sr-Latn-RS" sz="2000" dirty="0" smtClean="0">
              <a:latin typeface="Arial" pitchFamily="34" charset="0"/>
              <a:cs typeface="Arial" pitchFamily="34" charset="0"/>
            </a:endParaRPr>
          </a:p>
          <a:p>
            <a:endParaRPr lang="sr-Latn-RS" sz="2000" dirty="0" smtClean="0">
              <a:latin typeface="Arial" pitchFamily="34" charset="0"/>
              <a:cs typeface="Arial" pitchFamily="34" charset="0"/>
            </a:endParaRPr>
          </a:p>
          <a:p>
            <a:pPr marL="342900" indent="-342900">
              <a:buFont typeface="Arial" pitchFamily="34" charset="0"/>
              <a:buChar char="•"/>
            </a:pPr>
            <a:r>
              <a:rPr lang="vi-VN" sz="2000" dirty="0" smtClean="0">
                <a:latin typeface="Arial" pitchFamily="34" charset="0"/>
                <a:cs typeface="Arial" pitchFamily="34" charset="0"/>
              </a:rPr>
              <a:t>bavi </a:t>
            </a:r>
            <a:r>
              <a:rPr lang="sr-Latn-RS" sz="2000" dirty="0" smtClean="0">
                <a:latin typeface="Arial" pitchFamily="34" charset="0"/>
                <a:cs typeface="Arial" pitchFamily="34" charset="0"/>
              </a:rPr>
              <a:t>se </a:t>
            </a:r>
            <a:r>
              <a:rPr lang="vi-VN" sz="2000" dirty="0" smtClean="0">
                <a:latin typeface="Arial" pitchFamily="34" charset="0"/>
                <a:cs typeface="Arial" pitchFamily="34" charset="0"/>
              </a:rPr>
              <a:t>izazovima </a:t>
            </a:r>
            <a:r>
              <a:rPr lang="vi-VN" sz="2000" dirty="0" smtClean="0">
                <a:latin typeface="Arial" pitchFamily="34" charset="0"/>
                <a:cs typeface="Arial" pitchFamily="34" charset="0"/>
              </a:rPr>
              <a:t>održivih sistema </a:t>
            </a:r>
            <a:r>
              <a:rPr lang="vi-VN" sz="2000" dirty="0" smtClean="0">
                <a:latin typeface="Arial" pitchFamily="34" charset="0"/>
                <a:cs typeface="Arial" pitchFamily="34" charset="0"/>
              </a:rPr>
              <a:t>ishrane. </a:t>
            </a:r>
            <a:endParaRPr lang="sr-Latn-RS" sz="2000" dirty="0" smtClean="0">
              <a:latin typeface="Arial" pitchFamily="34" charset="0"/>
              <a:cs typeface="Arial" pitchFamily="34" charset="0"/>
            </a:endParaRPr>
          </a:p>
          <a:p>
            <a:endParaRPr lang="sr-Latn-RS" sz="2000" dirty="0">
              <a:latin typeface="Arial" pitchFamily="34" charset="0"/>
              <a:cs typeface="Arial" pitchFamily="34" charset="0"/>
            </a:endParaRPr>
          </a:p>
          <a:p>
            <a:pPr marL="342900" indent="-342900">
              <a:buFont typeface="Arial" pitchFamily="34" charset="0"/>
              <a:buChar char="•"/>
            </a:pPr>
            <a:r>
              <a:rPr lang="sr-Latn-RS" sz="2000" dirty="0">
                <a:latin typeface="Arial" pitchFamily="34" charset="0"/>
                <a:cs typeface="Arial" pitchFamily="34" charset="0"/>
              </a:rPr>
              <a:t>k</a:t>
            </a:r>
            <a:r>
              <a:rPr lang="sr-Latn-RS" sz="2000" dirty="0" smtClean="0">
                <a:latin typeface="Arial" pitchFamily="34" charset="0"/>
                <a:cs typeface="Arial" pitchFamily="34" charset="0"/>
              </a:rPr>
              <a:t>ljučan </a:t>
            </a:r>
            <a:r>
              <a:rPr lang="vi-VN" sz="2000" dirty="0" smtClean="0">
                <a:latin typeface="Arial" pitchFamily="34" charset="0"/>
                <a:cs typeface="Arial" pitchFamily="34" charset="0"/>
              </a:rPr>
              <a:t>za </a:t>
            </a:r>
            <a:r>
              <a:rPr lang="vi-VN" sz="2000" dirty="0" smtClean="0">
                <a:latin typeface="Arial" pitchFamily="34" charset="0"/>
                <a:cs typeface="Arial" pitchFamily="34" charset="0"/>
              </a:rPr>
              <a:t>postizanje ciljeva održivog razvoja Ujedinjenih nacija (SDG). </a:t>
            </a:r>
            <a:endParaRPr lang="sr-Latn-RS" sz="2000" dirty="0">
              <a:latin typeface="Arial" pitchFamily="34" charset="0"/>
              <a:cs typeface="Arial" pitchFamily="34" charset="0"/>
            </a:endParaRPr>
          </a:p>
        </p:txBody>
      </p:sp>
      <p:sp>
        <p:nvSpPr>
          <p:cNvPr id="3" name="Rectangle 2"/>
          <p:cNvSpPr/>
          <p:nvPr/>
        </p:nvSpPr>
        <p:spPr>
          <a:xfrm>
            <a:off x="611560" y="5301208"/>
            <a:ext cx="8208912" cy="1477328"/>
          </a:xfrm>
          <a:prstGeom prst="rect">
            <a:avLst/>
          </a:prstGeom>
        </p:spPr>
        <p:txBody>
          <a:bodyPr wrap="square">
            <a:spAutoFit/>
          </a:bodyPr>
          <a:lstStyle/>
          <a:p>
            <a:r>
              <a:rPr lang="en-US" dirty="0" smtClean="0"/>
              <a:t>COMMUNICATION FROM THE COMMISSION TO THE EUROPEAN PARLIAMENT, THE COUNCIL, THE EUROPEAN ECONOMIC AND SOCIAL COMMITTEE AND THE COMMITTEE OF THE REGIONS A Farm to Fork Strategy for a fair, healthy and environmentally-friendly food system</a:t>
            </a:r>
          </a:p>
          <a:p>
            <a:r>
              <a:rPr lang="en-US" dirty="0" smtClean="0"/>
              <a:t>COM/2020/381 final</a:t>
            </a:r>
            <a:endParaRPr lang="en-US" dirty="0"/>
          </a:p>
        </p:txBody>
      </p:sp>
      <p:sp>
        <p:nvSpPr>
          <p:cNvPr id="4" name="Rectangle 3"/>
          <p:cNvSpPr/>
          <p:nvPr/>
        </p:nvSpPr>
        <p:spPr>
          <a:xfrm>
            <a:off x="539552" y="116632"/>
            <a:ext cx="8280920" cy="830997"/>
          </a:xfrm>
          <a:prstGeom prst="rect">
            <a:avLst/>
          </a:prstGeom>
        </p:spPr>
        <p:txBody>
          <a:bodyPr wrap="square">
            <a:spAutoFit/>
          </a:bodyPr>
          <a:lstStyle/>
          <a:p>
            <a:pPr lvl="0"/>
            <a:r>
              <a:rPr lang="sr-Latn-RS" sz="2400" b="1" dirty="0">
                <a:solidFill>
                  <a:srgbClr val="FFCC00"/>
                </a:solidFill>
              </a:rPr>
              <a:t>5. </a:t>
            </a:r>
            <a:r>
              <a:rPr lang="vi-VN" sz="2400" b="1" dirty="0">
                <a:solidFill>
                  <a:srgbClr val="FFCC00"/>
                </a:solidFill>
                <a:latin typeface="+mj-lt"/>
              </a:rPr>
              <a:t>Nove inicijative EU vezane za održive vrednosti: Evropski zeleni dogovor i strategija od „od farme do viljuške” </a:t>
            </a:r>
          </a:p>
        </p:txBody>
      </p:sp>
    </p:spTree>
    <p:extLst>
      <p:ext uri="{BB962C8B-B14F-4D97-AF65-F5344CB8AC3E}">
        <p14:creationId xmlns:p14="http://schemas.microsoft.com/office/powerpoint/2010/main" val="3508400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628800"/>
            <a:ext cx="8712968" cy="3416320"/>
          </a:xfrm>
          <a:prstGeom prst="rect">
            <a:avLst/>
          </a:prstGeom>
        </p:spPr>
        <p:txBody>
          <a:bodyPr wrap="square">
            <a:spAutoFit/>
          </a:bodyPr>
          <a:lstStyle/>
          <a:p>
            <a:pPr marL="342900" indent="-342900">
              <a:buFont typeface="Arial" pitchFamily="34" charset="0"/>
              <a:buChar char="•"/>
            </a:pPr>
            <a:r>
              <a:rPr lang="vi-VN" sz="2400" dirty="0" smtClean="0">
                <a:latin typeface="Arial" pitchFamily="34" charset="0"/>
                <a:cs typeface="Arial" pitchFamily="34" charset="0"/>
              </a:rPr>
              <a:t>Stvaranje </a:t>
            </a:r>
            <a:r>
              <a:rPr lang="vi-VN" sz="2400" dirty="0" smtClean="0">
                <a:latin typeface="Arial" pitchFamily="34" charset="0"/>
                <a:cs typeface="Arial" pitchFamily="34" charset="0"/>
              </a:rPr>
              <a:t>povoljnog okruženja za ishranu koje olakšava izbor zdrave i održive ishrane </a:t>
            </a:r>
            <a:r>
              <a:rPr lang="sr-Latn-RS" sz="2400" dirty="0" smtClean="0">
                <a:latin typeface="Arial" pitchFamily="34" charset="0"/>
                <a:cs typeface="Arial" pitchFamily="34" charset="0"/>
              </a:rPr>
              <a:t>biće ključno za</a:t>
            </a:r>
            <a:r>
              <a:rPr lang="vi-VN" sz="2400" dirty="0" smtClean="0">
                <a:latin typeface="Arial" pitchFamily="34" charset="0"/>
                <a:cs typeface="Arial" pitchFamily="34" charset="0"/>
              </a:rPr>
              <a:t> zdravlj</a:t>
            </a:r>
            <a:r>
              <a:rPr lang="sr-Latn-RS" sz="2400" dirty="0" smtClean="0">
                <a:latin typeface="Arial" pitchFamily="34" charset="0"/>
                <a:cs typeface="Arial" pitchFamily="34" charset="0"/>
              </a:rPr>
              <a:t>e</a:t>
            </a:r>
            <a:r>
              <a:rPr lang="vi-VN" sz="2400" dirty="0" smtClean="0">
                <a:latin typeface="Arial" pitchFamily="34" charset="0"/>
                <a:cs typeface="Arial" pitchFamily="34" charset="0"/>
              </a:rPr>
              <a:t> </a:t>
            </a:r>
            <a:r>
              <a:rPr lang="vi-VN" sz="2400" dirty="0" smtClean="0">
                <a:latin typeface="Arial" pitchFamily="34" charset="0"/>
                <a:cs typeface="Arial" pitchFamily="34" charset="0"/>
              </a:rPr>
              <a:t>i </a:t>
            </a:r>
            <a:r>
              <a:rPr lang="vi-VN" sz="2400" dirty="0" smtClean="0">
                <a:latin typeface="Arial" pitchFamily="34" charset="0"/>
                <a:cs typeface="Arial" pitchFamily="34" charset="0"/>
              </a:rPr>
              <a:t>kvalitet</a:t>
            </a:r>
            <a:r>
              <a:rPr lang="sr-Latn-RS" sz="2400" dirty="0" smtClean="0">
                <a:latin typeface="Arial" pitchFamily="34" charset="0"/>
                <a:cs typeface="Arial" pitchFamily="34" charset="0"/>
              </a:rPr>
              <a:t> ishrane</a:t>
            </a:r>
            <a:r>
              <a:rPr lang="vi-VN" sz="2400" dirty="0" smtClean="0">
                <a:latin typeface="Arial" pitchFamily="34" charset="0"/>
                <a:cs typeface="Arial" pitchFamily="34" charset="0"/>
              </a:rPr>
              <a:t> potrošača. </a:t>
            </a:r>
            <a:endParaRPr lang="sr-Latn-RS" sz="2400" dirty="0" smtClean="0">
              <a:latin typeface="Arial" pitchFamily="34" charset="0"/>
              <a:cs typeface="Arial" pitchFamily="34" charset="0"/>
            </a:endParaRPr>
          </a:p>
          <a:p>
            <a:pPr marL="342900" indent="-342900">
              <a:buFont typeface="Arial" pitchFamily="34" charset="0"/>
              <a:buChar char="•"/>
            </a:pPr>
            <a:endParaRPr lang="sr-Latn-RS" sz="2400" dirty="0" smtClean="0">
              <a:latin typeface="Arial" pitchFamily="34" charset="0"/>
              <a:cs typeface="Arial" pitchFamily="34" charset="0"/>
            </a:endParaRPr>
          </a:p>
          <a:p>
            <a:pPr marL="342900" indent="-342900">
              <a:buFont typeface="Arial" pitchFamily="34" charset="0"/>
              <a:buChar char="•"/>
            </a:pPr>
            <a:r>
              <a:rPr lang="sr-Latn-RS" sz="2400" dirty="0" smtClean="0">
                <a:latin typeface="Arial" pitchFamily="34" charset="0"/>
                <a:cs typeface="Arial" pitchFamily="34" charset="0"/>
              </a:rPr>
              <a:t>Potrošači </a:t>
            </a:r>
            <a:r>
              <a:rPr lang="vi-VN" sz="2400" dirty="0" smtClean="0">
                <a:latin typeface="Arial" pitchFamily="34" charset="0"/>
                <a:cs typeface="Arial" pitchFamily="34" charset="0"/>
              </a:rPr>
              <a:t>posvećuju </a:t>
            </a:r>
            <a:r>
              <a:rPr lang="vi-VN" sz="2400" dirty="0" smtClean="0">
                <a:latin typeface="Arial" pitchFamily="34" charset="0"/>
                <a:cs typeface="Arial" pitchFamily="34" charset="0"/>
              </a:rPr>
              <a:t>sve veću pažnju ekološkim, zdravstvenim, društvenim i etičkim </a:t>
            </a:r>
            <a:r>
              <a:rPr lang="vi-VN" sz="2400" dirty="0" smtClean="0">
                <a:latin typeface="Arial" pitchFamily="34" charset="0"/>
                <a:cs typeface="Arial" pitchFamily="34" charset="0"/>
              </a:rPr>
              <a:t>pitanjima</a:t>
            </a:r>
            <a:r>
              <a:rPr lang="sr-Latn-RS" sz="2400" dirty="0" smtClean="0">
                <a:latin typeface="Arial" pitchFamily="34" charset="0"/>
                <a:cs typeface="Arial" pitchFamily="34" charset="0"/>
              </a:rPr>
              <a:t>.</a:t>
            </a:r>
          </a:p>
          <a:p>
            <a:pPr marL="342900" indent="-342900">
              <a:buFont typeface="Arial" pitchFamily="34" charset="0"/>
              <a:buChar char="•"/>
            </a:pPr>
            <a:endParaRPr lang="sr-Latn-RS" sz="2400" dirty="0" smtClean="0">
              <a:latin typeface="Arial" pitchFamily="34" charset="0"/>
              <a:cs typeface="Arial" pitchFamily="34" charset="0"/>
            </a:endParaRPr>
          </a:p>
          <a:p>
            <a:pPr marL="342900" indent="-342900">
              <a:buFont typeface="Arial" pitchFamily="34" charset="0"/>
              <a:buChar char="•"/>
            </a:pPr>
            <a:r>
              <a:rPr lang="vi-VN" sz="2400" dirty="0" smtClean="0">
                <a:latin typeface="Arial" pitchFamily="34" charset="0"/>
                <a:cs typeface="Arial" pitchFamily="34" charset="0"/>
              </a:rPr>
              <a:t>Čak </a:t>
            </a:r>
            <a:r>
              <a:rPr lang="vi-VN" sz="2400" dirty="0" smtClean="0">
                <a:latin typeface="Arial" pitchFamily="34" charset="0"/>
                <a:cs typeface="Arial" pitchFamily="34" charset="0"/>
              </a:rPr>
              <a:t>i kada društva postaju sve urbanizovanija, </a:t>
            </a:r>
            <a:r>
              <a:rPr lang="sr-Latn-RS" sz="2400" dirty="0" smtClean="0">
                <a:latin typeface="Arial" pitchFamily="34" charset="0"/>
                <a:cs typeface="Arial" pitchFamily="34" charset="0"/>
              </a:rPr>
              <a:t>potrošači </a:t>
            </a:r>
            <a:r>
              <a:rPr lang="vi-VN" sz="2400" dirty="0" smtClean="0">
                <a:latin typeface="Arial" pitchFamily="34" charset="0"/>
                <a:cs typeface="Arial" pitchFamily="34" charset="0"/>
              </a:rPr>
              <a:t>žele hranu </a:t>
            </a:r>
            <a:r>
              <a:rPr lang="vi-VN" sz="2400" dirty="0" smtClean="0">
                <a:latin typeface="Arial" pitchFamily="34" charset="0"/>
                <a:cs typeface="Arial" pitchFamily="34" charset="0"/>
              </a:rPr>
              <a:t>koja je sveža, manje obrađena i održiva. </a:t>
            </a:r>
            <a:endParaRPr lang="en-US" sz="2400" dirty="0">
              <a:latin typeface="Arial" pitchFamily="34" charset="0"/>
              <a:cs typeface="Arial" pitchFamily="34" charset="0"/>
            </a:endParaRPr>
          </a:p>
        </p:txBody>
      </p:sp>
      <p:sp>
        <p:nvSpPr>
          <p:cNvPr id="3" name="Rectangle 2"/>
          <p:cNvSpPr/>
          <p:nvPr/>
        </p:nvSpPr>
        <p:spPr>
          <a:xfrm>
            <a:off x="467544" y="404664"/>
            <a:ext cx="8136904" cy="830997"/>
          </a:xfrm>
          <a:prstGeom prst="rect">
            <a:avLst/>
          </a:prstGeom>
        </p:spPr>
        <p:txBody>
          <a:bodyPr wrap="square">
            <a:spAutoFit/>
          </a:bodyPr>
          <a:lstStyle/>
          <a:p>
            <a:pPr lvl="0"/>
            <a:r>
              <a:rPr lang="sr-Latn-RS" sz="2400" b="1" dirty="0">
                <a:solidFill>
                  <a:srgbClr val="FFCC00"/>
                </a:solidFill>
              </a:rPr>
              <a:t>5. </a:t>
            </a:r>
            <a:r>
              <a:rPr lang="vi-VN" sz="2400" b="1" dirty="0">
                <a:solidFill>
                  <a:srgbClr val="FFCC00"/>
                </a:solidFill>
                <a:latin typeface="+mj-lt"/>
              </a:rPr>
              <a:t>Nove inicijative EU vezane za održive vrednosti: Evropski zeleni dogovor i strategija od „od farme do viljuške” </a:t>
            </a:r>
          </a:p>
        </p:txBody>
      </p:sp>
    </p:spTree>
    <p:extLst>
      <p:ext uri="{BB962C8B-B14F-4D97-AF65-F5344CB8AC3E}">
        <p14:creationId xmlns:p14="http://schemas.microsoft.com/office/powerpoint/2010/main" val="4265166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064896" cy="830997"/>
          </a:xfrm>
          <a:prstGeom prst="rect">
            <a:avLst/>
          </a:prstGeom>
        </p:spPr>
        <p:txBody>
          <a:bodyPr wrap="square">
            <a:spAutoFit/>
          </a:bodyPr>
          <a:lstStyle/>
          <a:p>
            <a:r>
              <a:rPr lang="sr-Latn-RS" sz="2400" b="1" dirty="0">
                <a:solidFill>
                  <a:srgbClr val="FFCC00"/>
                </a:solidFill>
                <a:latin typeface="+mj-lt"/>
              </a:rPr>
              <a:t>6. </a:t>
            </a:r>
            <a:r>
              <a:rPr lang="vi-VN" sz="2400" b="1" dirty="0">
                <a:solidFill>
                  <a:srgbClr val="FFCC00"/>
                </a:solidFill>
                <a:latin typeface="+mj-lt"/>
              </a:rPr>
              <a:t>Usklađivanje zakonodavstva Republike Srbije sa pravnim tekovinama EU u poglavlju 11 Poljoprivreda i ruralni razvoj </a:t>
            </a:r>
          </a:p>
        </p:txBody>
      </p:sp>
      <p:sp>
        <p:nvSpPr>
          <p:cNvPr id="3" name="Rectangle 2"/>
          <p:cNvSpPr/>
          <p:nvPr/>
        </p:nvSpPr>
        <p:spPr>
          <a:xfrm>
            <a:off x="323528" y="1307670"/>
            <a:ext cx="8784976" cy="5016758"/>
          </a:xfrm>
          <a:prstGeom prst="rect">
            <a:avLst/>
          </a:prstGeom>
        </p:spPr>
        <p:txBody>
          <a:bodyPr wrap="square">
            <a:spAutoFit/>
          </a:bodyPr>
          <a:lstStyle/>
          <a:p>
            <a:pPr marL="285750" lvl="0" indent="-285750">
              <a:buFont typeface="Arial" pitchFamily="34" charset="0"/>
              <a:buChar char="•"/>
            </a:pPr>
            <a:r>
              <a:rPr lang="vi-VN" sz="2000" dirty="0">
                <a:solidFill>
                  <a:srgbClr val="FFFFFF"/>
                </a:solidFill>
                <a:latin typeface="Arial" pitchFamily="34" charset="0"/>
                <a:cs typeface="Arial" pitchFamily="34" charset="0"/>
              </a:rPr>
              <a:t>Akcionim planom za Poglavlje 11, koje obuhvata period </a:t>
            </a:r>
            <a:r>
              <a:rPr lang="vi-VN" sz="2000" dirty="0" smtClean="0">
                <a:solidFill>
                  <a:srgbClr val="FFFFFF"/>
                </a:solidFill>
                <a:latin typeface="Arial" pitchFamily="34" charset="0"/>
                <a:cs typeface="Arial" pitchFamily="34" charset="0"/>
              </a:rPr>
              <a:t>2018-2023.god</a:t>
            </a:r>
            <a:r>
              <a:rPr lang="sr-Latn-RS" sz="2000" dirty="0" smtClean="0">
                <a:solidFill>
                  <a:srgbClr val="FFFFFF"/>
                </a:solidFill>
                <a:latin typeface="Arial" pitchFamily="34" charset="0"/>
                <a:cs typeface="Arial" pitchFamily="34" charset="0"/>
              </a:rPr>
              <a:t>.</a:t>
            </a:r>
            <a:r>
              <a:rPr lang="vi-VN" sz="2000" dirty="0" smtClean="0">
                <a:solidFill>
                  <a:srgbClr val="FFFFFF"/>
                </a:solidFill>
                <a:latin typeface="Arial" pitchFamily="34" charset="0"/>
                <a:cs typeface="Arial" pitchFamily="34" charset="0"/>
              </a:rPr>
              <a:t>, </a:t>
            </a:r>
            <a:r>
              <a:rPr lang="vi-VN" sz="2000" dirty="0">
                <a:solidFill>
                  <a:srgbClr val="FFFFFF"/>
                </a:solidFill>
                <a:latin typeface="Arial" pitchFamily="34" charset="0"/>
                <a:cs typeface="Arial" pitchFamily="34" charset="0"/>
              </a:rPr>
              <a:t>definisan je način i dinamika usklađivanja nacionalnog zakonodavstva sa </a:t>
            </a:r>
            <a:r>
              <a:rPr lang="vi-VN" sz="2000" dirty="0">
                <a:solidFill>
                  <a:srgbClr val="FF0000"/>
                </a:solidFill>
                <a:latin typeface="Arial" pitchFamily="34" charset="0"/>
                <a:cs typeface="Arial" pitchFamily="34" charset="0"/>
              </a:rPr>
              <a:t>acquis communautaire </a:t>
            </a:r>
            <a:r>
              <a:rPr lang="vi-VN" sz="2000" dirty="0">
                <a:solidFill>
                  <a:srgbClr val="FFFFFF"/>
                </a:solidFill>
                <a:latin typeface="Arial" pitchFamily="34" charset="0"/>
                <a:cs typeface="Arial" pitchFamily="34" charset="0"/>
              </a:rPr>
              <a:t>u oblasti poljoprivrede i ruralnog razvoja. </a:t>
            </a:r>
            <a:endParaRPr lang="sr-Latn-RS" sz="2000" dirty="0" smtClean="0">
              <a:solidFill>
                <a:srgbClr val="FFFFFF"/>
              </a:solidFill>
              <a:latin typeface="Arial" pitchFamily="34" charset="0"/>
              <a:cs typeface="Arial" pitchFamily="34" charset="0"/>
            </a:endParaRPr>
          </a:p>
          <a:p>
            <a:pPr marL="285750" lvl="0" indent="-285750">
              <a:buFont typeface="Arial" pitchFamily="34" charset="0"/>
              <a:buChar char="•"/>
            </a:pPr>
            <a:endParaRPr lang="sr-Latn-RS" sz="2000" dirty="0">
              <a:solidFill>
                <a:srgbClr val="FFFFFF"/>
              </a:solidFill>
              <a:latin typeface="Arial" pitchFamily="34" charset="0"/>
              <a:cs typeface="Arial" pitchFamily="34" charset="0"/>
            </a:endParaRPr>
          </a:p>
          <a:p>
            <a:pPr marL="285750" lvl="0" indent="-285750">
              <a:buFont typeface="Arial" pitchFamily="34" charset="0"/>
              <a:buChar char="•"/>
            </a:pPr>
            <a:r>
              <a:rPr lang="vi-VN" sz="2000" dirty="0">
                <a:solidFill>
                  <a:srgbClr val="FFFFFF"/>
                </a:solidFill>
                <a:latin typeface="Arial" pitchFamily="34" charset="0"/>
                <a:cs typeface="Arial" pitchFamily="34" charset="0"/>
              </a:rPr>
              <a:t>U svetlu otvaranja pregovora u Poglavlju 11. </a:t>
            </a:r>
            <a:r>
              <a:rPr lang="sr-Latn-RS" sz="2000" dirty="0" smtClean="0">
                <a:solidFill>
                  <a:srgbClr val="FFFFFF"/>
                </a:solidFill>
                <a:latin typeface="Arial" pitchFamily="34" charset="0"/>
                <a:cs typeface="Arial" pitchFamily="34" charset="0"/>
              </a:rPr>
              <a:t>RS </a:t>
            </a:r>
            <a:r>
              <a:rPr lang="vi-VN" sz="2000" dirty="0" smtClean="0">
                <a:solidFill>
                  <a:srgbClr val="FFFFFF"/>
                </a:solidFill>
                <a:latin typeface="Arial" pitchFamily="34" charset="0"/>
                <a:cs typeface="Arial" pitchFamily="34" charset="0"/>
              </a:rPr>
              <a:t>planira </a:t>
            </a:r>
            <a:r>
              <a:rPr lang="vi-VN" sz="2000" dirty="0">
                <a:solidFill>
                  <a:srgbClr val="FFFFFF"/>
                </a:solidFill>
                <a:latin typeface="Arial" pitchFamily="34" charset="0"/>
                <a:cs typeface="Arial" pitchFamily="34" charset="0"/>
              </a:rPr>
              <a:t>da nastavi proces transponovanja pravnih tekovina EU u oblasti poljoprivrede i ruralnog </a:t>
            </a:r>
            <a:r>
              <a:rPr lang="vi-VN" sz="2000" dirty="0" smtClean="0">
                <a:solidFill>
                  <a:srgbClr val="FFFFFF"/>
                </a:solidFill>
                <a:latin typeface="Arial" pitchFamily="34" charset="0"/>
                <a:cs typeface="Arial" pitchFamily="34" charset="0"/>
              </a:rPr>
              <a:t>razvoja</a:t>
            </a:r>
            <a:r>
              <a:rPr lang="sr-Latn-RS" sz="2000" dirty="0" smtClean="0">
                <a:solidFill>
                  <a:srgbClr val="FFFFFF"/>
                </a:solidFill>
                <a:latin typeface="Arial" pitchFamily="34" charset="0"/>
                <a:cs typeface="Arial" pitchFamily="34" charset="0"/>
              </a:rPr>
              <a:t>.</a:t>
            </a:r>
            <a:endParaRPr lang="sr-Latn-RS" sz="2000" dirty="0">
              <a:solidFill>
                <a:srgbClr val="FFFFFF"/>
              </a:solidFill>
              <a:latin typeface="Arial" pitchFamily="34" charset="0"/>
              <a:cs typeface="Arial" pitchFamily="34" charset="0"/>
            </a:endParaRPr>
          </a:p>
          <a:p>
            <a:pPr marL="285750" lvl="0" indent="-285750">
              <a:buFont typeface="Arial" pitchFamily="34" charset="0"/>
              <a:buChar char="•"/>
            </a:pPr>
            <a:endParaRPr lang="sr-Latn-RS" sz="2000" dirty="0" smtClean="0">
              <a:solidFill>
                <a:srgbClr val="FFFFFF"/>
              </a:solidFill>
              <a:latin typeface="Arial" pitchFamily="34" charset="0"/>
              <a:cs typeface="Arial" pitchFamily="34" charset="0"/>
            </a:endParaRPr>
          </a:p>
          <a:p>
            <a:pPr marL="285750" lvl="0" indent="-285750">
              <a:buFont typeface="Arial" pitchFamily="34" charset="0"/>
              <a:buChar char="•"/>
            </a:pPr>
            <a:r>
              <a:rPr lang="vi-VN" sz="2000" dirty="0" smtClean="0">
                <a:solidFill>
                  <a:srgbClr val="FFFFFF"/>
                </a:solidFill>
                <a:latin typeface="Arial" pitchFamily="34" charset="0"/>
                <a:cs typeface="Arial" pitchFamily="34" charset="0"/>
              </a:rPr>
              <a:t>U </a:t>
            </a:r>
            <a:r>
              <a:rPr lang="vi-VN" sz="2000" dirty="0">
                <a:solidFill>
                  <a:srgbClr val="FFFFFF"/>
                </a:solidFill>
                <a:latin typeface="Arial" pitchFamily="34" charset="0"/>
                <a:cs typeface="Arial" pitchFamily="34" charset="0"/>
              </a:rPr>
              <a:t>2017. godini počela je implementacija IPARD II programa. </a:t>
            </a:r>
            <a:endParaRPr lang="sr-Latn-RS" sz="2000" dirty="0" smtClean="0">
              <a:solidFill>
                <a:srgbClr val="FFFFFF"/>
              </a:solidFill>
              <a:latin typeface="Arial" pitchFamily="34" charset="0"/>
              <a:cs typeface="Arial" pitchFamily="34" charset="0"/>
            </a:endParaRPr>
          </a:p>
          <a:p>
            <a:pPr marL="285750" lvl="0" indent="-285750">
              <a:buFont typeface="Arial" pitchFamily="34" charset="0"/>
              <a:buChar char="•"/>
            </a:pPr>
            <a:endParaRPr lang="sr-Latn-RS" sz="2000" dirty="0">
              <a:solidFill>
                <a:srgbClr val="FFFFFF"/>
              </a:solidFill>
              <a:latin typeface="Arial" pitchFamily="34" charset="0"/>
              <a:cs typeface="Arial" pitchFamily="34" charset="0"/>
            </a:endParaRPr>
          </a:p>
          <a:p>
            <a:pPr marL="285750" lvl="0" indent="-285750">
              <a:buFont typeface="Arial" pitchFamily="34" charset="0"/>
              <a:buChar char="•"/>
            </a:pPr>
            <a:r>
              <a:rPr lang="vi-VN" sz="2000" dirty="0" smtClean="0">
                <a:solidFill>
                  <a:srgbClr val="FFFFFF"/>
                </a:solidFill>
                <a:latin typeface="Arial" pitchFamily="34" charset="0"/>
                <a:cs typeface="Arial" pitchFamily="34" charset="0"/>
              </a:rPr>
              <a:t> 2021-2027</a:t>
            </a:r>
            <a:r>
              <a:rPr lang="vi-VN" sz="2000" dirty="0">
                <a:solidFill>
                  <a:srgbClr val="FFFFFF"/>
                </a:solidFill>
                <a:latin typeface="Arial" pitchFamily="34" charset="0"/>
                <a:cs typeface="Arial" pitchFamily="34" charset="0"/>
              </a:rPr>
              <a:t>. godine, u okviru IPARD III programa, </a:t>
            </a:r>
            <a:r>
              <a:rPr lang="vi-VN" sz="2000" dirty="0" smtClean="0">
                <a:solidFill>
                  <a:srgbClr val="FFFFFF"/>
                </a:solidFill>
                <a:latin typeface="Arial" pitchFamily="34" charset="0"/>
                <a:cs typeface="Arial" pitchFamily="34" charset="0"/>
              </a:rPr>
              <a:t>glavni </a:t>
            </a:r>
            <a:r>
              <a:rPr lang="vi-VN" sz="2000" dirty="0">
                <a:solidFill>
                  <a:srgbClr val="FFFFFF"/>
                </a:solidFill>
                <a:latin typeface="Arial" pitchFamily="34" charset="0"/>
                <a:cs typeface="Arial" pitchFamily="34" charset="0"/>
              </a:rPr>
              <a:t>fokus </a:t>
            </a:r>
            <a:r>
              <a:rPr lang="sr-Latn-RS" sz="2000" dirty="0" smtClean="0">
                <a:solidFill>
                  <a:srgbClr val="FFFFFF"/>
                </a:solidFill>
                <a:latin typeface="Arial" pitchFamily="34" charset="0"/>
                <a:cs typeface="Arial" pitchFamily="34" charset="0"/>
              </a:rPr>
              <a:t>će </a:t>
            </a:r>
            <a:r>
              <a:rPr lang="vi-VN" sz="2000" dirty="0" smtClean="0">
                <a:solidFill>
                  <a:srgbClr val="FFFFFF"/>
                </a:solidFill>
                <a:latin typeface="Arial" pitchFamily="34" charset="0"/>
                <a:cs typeface="Arial" pitchFamily="34" charset="0"/>
              </a:rPr>
              <a:t>biti </a:t>
            </a:r>
            <a:r>
              <a:rPr lang="sr-Latn-RS" sz="2000" dirty="0" smtClean="0">
                <a:solidFill>
                  <a:srgbClr val="FFFFFF"/>
                </a:solidFill>
                <a:latin typeface="Arial" pitchFamily="34" charset="0"/>
                <a:cs typeface="Arial" pitchFamily="34" charset="0"/>
              </a:rPr>
              <a:t>usmeren na: </a:t>
            </a:r>
            <a:r>
              <a:rPr lang="vi-VN" sz="2000" dirty="0" smtClean="0">
                <a:solidFill>
                  <a:srgbClr val="FFFFFF"/>
                </a:solidFill>
                <a:latin typeface="Arial" pitchFamily="34" charset="0"/>
                <a:cs typeface="Arial" pitchFamily="34" charset="0"/>
              </a:rPr>
              <a:t>mlad</a:t>
            </a:r>
            <a:r>
              <a:rPr lang="sr-Latn-RS" sz="2000" dirty="0" smtClean="0">
                <a:solidFill>
                  <a:srgbClr val="FFFFFF"/>
                </a:solidFill>
                <a:latin typeface="Arial" pitchFamily="34" charset="0"/>
                <a:cs typeface="Arial" pitchFamily="34" charset="0"/>
              </a:rPr>
              <a:t>e</a:t>
            </a:r>
            <a:r>
              <a:rPr lang="vi-VN" sz="2000" dirty="0" smtClean="0">
                <a:solidFill>
                  <a:srgbClr val="FFFFFF"/>
                </a:solidFill>
                <a:latin typeface="Arial" pitchFamily="34" charset="0"/>
                <a:cs typeface="Arial" pitchFamily="34" charset="0"/>
              </a:rPr>
              <a:t> poljoprivredni</a:t>
            </a:r>
            <a:r>
              <a:rPr lang="sr-Latn-RS" sz="2000" dirty="0" smtClean="0">
                <a:solidFill>
                  <a:srgbClr val="FFFFFF"/>
                </a:solidFill>
                <a:latin typeface="Arial" pitchFamily="34" charset="0"/>
                <a:cs typeface="Arial" pitchFamily="34" charset="0"/>
              </a:rPr>
              <a:t>ke</a:t>
            </a:r>
            <a:r>
              <a:rPr lang="vi-VN" sz="2000" dirty="0" smtClean="0">
                <a:solidFill>
                  <a:srgbClr val="FFFFFF"/>
                </a:solidFill>
                <a:latin typeface="Arial" pitchFamily="34" charset="0"/>
                <a:cs typeface="Arial" pitchFamily="34" charset="0"/>
              </a:rPr>
              <a:t>, organsk</a:t>
            </a:r>
            <a:r>
              <a:rPr lang="sr-Latn-RS" sz="2000" dirty="0" smtClean="0">
                <a:solidFill>
                  <a:srgbClr val="FFFFFF"/>
                </a:solidFill>
                <a:latin typeface="Arial" pitchFamily="34" charset="0"/>
                <a:cs typeface="Arial" pitchFamily="34" charset="0"/>
              </a:rPr>
              <a:t>u</a:t>
            </a:r>
            <a:r>
              <a:rPr lang="vi-VN" sz="2000" dirty="0" smtClean="0">
                <a:solidFill>
                  <a:srgbClr val="FFFFFF"/>
                </a:solidFill>
                <a:latin typeface="Arial" pitchFamily="34" charset="0"/>
                <a:cs typeface="Arial" pitchFamily="34" charset="0"/>
              </a:rPr>
              <a:t> poljoprivred</a:t>
            </a:r>
            <a:r>
              <a:rPr lang="sr-Latn-RS" sz="2000" dirty="0" smtClean="0">
                <a:solidFill>
                  <a:srgbClr val="FFFFFF"/>
                </a:solidFill>
                <a:latin typeface="Arial" pitchFamily="34" charset="0"/>
                <a:cs typeface="Arial" pitchFamily="34" charset="0"/>
              </a:rPr>
              <a:t>u</a:t>
            </a:r>
            <a:r>
              <a:rPr lang="vi-VN" sz="2000" dirty="0" smtClean="0">
                <a:solidFill>
                  <a:srgbClr val="FFFFFF"/>
                </a:solidFill>
                <a:latin typeface="Arial" pitchFamily="34" charset="0"/>
                <a:cs typeface="Arial" pitchFamily="34" charset="0"/>
              </a:rPr>
              <a:t> </a:t>
            </a:r>
            <a:r>
              <a:rPr lang="vi-VN" sz="2000" dirty="0">
                <a:solidFill>
                  <a:srgbClr val="FFFFFF"/>
                </a:solidFill>
                <a:latin typeface="Arial" pitchFamily="34" charset="0"/>
                <a:cs typeface="Arial" pitchFamily="34" charset="0"/>
              </a:rPr>
              <a:t>i sva ulaganja koja su u skladu sa Zelenom agendom, koja se, u određenim merama, ogleda kao dodatni intenzitet podrške investicijama mladih poljoprivrednika, ulaganjima u planinska područja, ulaganjima u oblasti organske poljoprivrede i investicijama u cirkularnoj ekonomiji.</a:t>
            </a:r>
          </a:p>
        </p:txBody>
      </p:sp>
    </p:spTree>
    <p:extLst>
      <p:ext uri="{BB962C8B-B14F-4D97-AF65-F5344CB8AC3E}">
        <p14:creationId xmlns:p14="http://schemas.microsoft.com/office/powerpoint/2010/main" val="3728154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24744"/>
            <a:ext cx="8496944" cy="5632311"/>
          </a:xfrm>
          <a:prstGeom prst="rect">
            <a:avLst/>
          </a:prstGeom>
        </p:spPr>
        <p:txBody>
          <a:bodyPr wrap="square">
            <a:spAutoFit/>
          </a:bodyPr>
          <a:lstStyle/>
          <a:p>
            <a:pPr marL="285750" indent="-285750">
              <a:buFont typeface="Arial" pitchFamily="34" charset="0"/>
              <a:buChar char="•"/>
            </a:pPr>
            <a:r>
              <a:rPr lang="vi-VN" sz="2400" dirty="0" smtClean="0">
                <a:latin typeface="Arial" pitchFamily="34" charset="0"/>
                <a:cs typeface="Arial" pitchFamily="34" charset="0"/>
              </a:rPr>
              <a:t>Prema izveštaju Evropske Komisije za </a:t>
            </a:r>
            <a:r>
              <a:rPr lang="vi-VN" sz="2400" dirty="0" smtClean="0">
                <a:latin typeface="Arial" pitchFamily="34" charset="0"/>
                <a:cs typeface="Arial" pitchFamily="34" charset="0"/>
              </a:rPr>
              <a:t>2021.god</a:t>
            </a:r>
            <a:r>
              <a:rPr lang="sr-Latn-RS" sz="2400" dirty="0" smtClean="0">
                <a:latin typeface="Arial" pitchFamily="34" charset="0"/>
                <a:cs typeface="Arial" pitchFamily="34" charset="0"/>
              </a:rPr>
              <a:t>. </a:t>
            </a:r>
            <a:r>
              <a:rPr lang="vi-VN" sz="2400" dirty="0" smtClean="0">
                <a:latin typeface="Arial" pitchFamily="34" charset="0"/>
                <a:cs typeface="Arial" pitchFamily="34" charset="0"/>
              </a:rPr>
              <a:t>Srbija </a:t>
            </a:r>
            <a:r>
              <a:rPr lang="vi-VN" sz="2400" dirty="0" smtClean="0">
                <a:latin typeface="Arial" pitchFamily="34" charset="0"/>
                <a:cs typeface="Arial" pitchFamily="34" charset="0"/>
              </a:rPr>
              <a:t>je ostvarila određeni nivo pripremljenosti u pogledu poljoprivrede i ruralnog razvoja. </a:t>
            </a:r>
            <a:endParaRPr lang="sr-Latn-RS" sz="2400" dirty="0" smtClean="0">
              <a:latin typeface="Arial" pitchFamily="34" charset="0"/>
              <a:cs typeface="Arial" pitchFamily="34" charset="0"/>
            </a:endParaRPr>
          </a:p>
          <a:p>
            <a:pPr marL="285750" indent="-285750">
              <a:buFont typeface="Arial" pitchFamily="34" charset="0"/>
              <a:buChar char="•"/>
            </a:pPr>
            <a:endParaRPr lang="sr-Latn-RS" sz="2400" dirty="0" smtClean="0">
              <a:latin typeface="Arial" pitchFamily="34" charset="0"/>
              <a:cs typeface="Arial" pitchFamily="34" charset="0"/>
            </a:endParaRPr>
          </a:p>
          <a:p>
            <a:pPr marL="285750" indent="-285750">
              <a:buFont typeface="Arial" pitchFamily="34" charset="0"/>
              <a:buChar char="•"/>
            </a:pPr>
            <a:r>
              <a:rPr lang="vi-VN" sz="2400" dirty="0" smtClean="0">
                <a:latin typeface="Arial" pitchFamily="34" charset="0"/>
                <a:cs typeface="Arial" pitchFamily="34" charset="0"/>
              </a:rPr>
              <a:t>Tržišni mehanizmi u  Srbiji nisu u skladu sa merama organizacije zajedničkog tržišta u EU. </a:t>
            </a:r>
            <a:endParaRPr lang="sr-Latn-RS" sz="2400" dirty="0" smtClean="0">
              <a:latin typeface="Arial" pitchFamily="34" charset="0"/>
              <a:cs typeface="Arial" pitchFamily="34" charset="0"/>
            </a:endParaRPr>
          </a:p>
          <a:p>
            <a:pPr marL="285750" indent="-285750">
              <a:buFont typeface="Arial" pitchFamily="34" charset="0"/>
              <a:buChar char="•"/>
            </a:pPr>
            <a:endParaRPr lang="sr-Latn-RS" sz="2400" dirty="0" smtClean="0">
              <a:latin typeface="Arial" pitchFamily="34" charset="0"/>
              <a:cs typeface="Arial" pitchFamily="34" charset="0"/>
            </a:endParaRPr>
          </a:p>
          <a:p>
            <a:pPr marL="285750" indent="-285750">
              <a:buFont typeface="Arial" pitchFamily="34" charset="0"/>
              <a:buChar char="•"/>
            </a:pPr>
            <a:r>
              <a:rPr lang="sr-Latn-RS" sz="2400" dirty="0">
                <a:latin typeface="Arial" pitchFamily="34" charset="0"/>
                <a:cs typeface="Arial" pitchFamily="34" charset="0"/>
              </a:rPr>
              <a:t>P</a:t>
            </a:r>
            <a:r>
              <a:rPr lang="vi-VN" sz="2400" dirty="0" smtClean="0">
                <a:latin typeface="Arial" pitchFamily="34" charset="0"/>
                <a:cs typeface="Arial" pitchFamily="34" charset="0"/>
              </a:rPr>
              <a:t>otrebno </a:t>
            </a:r>
            <a:r>
              <a:rPr lang="vi-VN" sz="2400" dirty="0" smtClean="0">
                <a:latin typeface="Arial" pitchFamily="34" charset="0"/>
                <a:cs typeface="Arial" pitchFamily="34" charset="0"/>
              </a:rPr>
              <a:t>je da </a:t>
            </a:r>
            <a:r>
              <a:rPr lang="sr-Latn-RS" sz="2400" dirty="0" smtClean="0">
                <a:latin typeface="Arial" pitchFamily="34" charset="0"/>
                <a:cs typeface="Arial" pitchFamily="34" charset="0"/>
              </a:rPr>
              <a:t>RS </a:t>
            </a:r>
            <a:r>
              <a:rPr lang="vi-VN" sz="2400" dirty="0" smtClean="0">
                <a:latin typeface="Arial" pitchFamily="34" charset="0"/>
                <a:cs typeface="Arial" pitchFamily="34" charset="0"/>
              </a:rPr>
              <a:t>uspostavi </a:t>
            </a:r>
            <a:r>
              <a:rPr lang="vi-VN" sz="2400" dirty="0" smtClean="0">
                <a:latin typeface="Arial" pitchFamily="34" charset="0"/>
                <a:cs typeface="Arial" pitchFamily="34" charset="0"/>
              </a:rPr>
              <a:t>jedinstveni pravni osnov u domaćem zakonodavstvu što treba da bude regulisano budućim zakonom o uređenju tržišta poljoprivrednih proizvoda. </a:t>
            </a:r>
            <a:endParaRPr lang="sr-Latn-RS" sz="2400" dirty="0" smtClean="0">
              <a:latin typeface="Arial" pitchFamily="34" charset="0"/>
              <a:cs typeface="Arial" pitchFamily="34" charset="0"/>
            </a:endParaRPr>
          </a:p>
          <a:p>
            <a:pPr marL="285750" indent="-285750">
              <a:buFont typeface="Arial" pitchFamily="34" charset="0"/>
              <a:buChar char="•"/>
            </a:pPr>
            <a:endParaRPr lang="sr-Latn-RS" sz="2400" dirty="0" smtClean="0">
              <a:latin typeface="Arial" pitchFamily="34" charset="0"/>
              <a:cs typeface="Arial" pitchFamily="34" charset="0"/>
            </a:endParaRPr>
          </a:p>
          <a:p>
            <a:pPr marL="285750" indent="-285750">
              <a:buFont typeface="Arial" pitchFamily="34" charset="0"/>
              <a:buChar char="•"/>
            </a:pPr>
            <a:r>
              <a:rPr lang="vi-VN" sz="2400" dirty="0" smtClean="0">
                <a:latin typeface="Arial" pitchFamily="34" charset="0"/>
                <a:cs typeface="Arial" pitchFamily="34" charset="0"/>
              </a:rPr>
              <a:t>Srbija bi u narednom periodu posebno trebala da ostvari i  napredak u implementaciji akcionog plana za usklađivanje sa acquis EU u poljoprivredi i ruralnom razvoju. </a:t>
            </a:r>
            <a:endParaRPr lang="vi-VN" sz="2400" dirty="0">
              <a:latin typeface="Arial" pitchFamily="34" charset="0"/>
              <a:cs typeface="Arial" pitchFamily="34" charset="0"/>
            </a:endParaRPr>
          </a:p>
        </p:txBody>
      </p:sp>
      <p:sp>
        <p:nvSpPr>
          <p:cNvPr id="4" name="Rectangle 3"/>
          <p:cNvSpPr/>
          <p:nvPr/>
        </p:nvSpPr>
        <p:spPr>
          <a:xfrm>
            <a:off x="683568" y="116632"/>
            <a:ext cx="8136904" cy="830997"/>
          </a:xfrm>
          <a:prstGeom prst="rect">
            <a:avLst/>
          </a:prstGeom>
        </p:spPr>
        <p:txBody>
          <a:bodyPr wrap="square">
            <a:spAutoFit/>
          </a:bodyPr>
          <a:lstStyle/>
          <a:p>
            <a:pPr lvl="0"/>
            <a:r>
              <a:rPr lang="sr-Latn-RS" sz="2400" b="1" dirty="0">
                <a:solidFill>
                  <a:srgbClr val="FFCC00"/>
                </a:solidFill>
              </a:rPr>
              <a:t>6. </a:t>
            </a:r>
            <a:r>
              <a:rPr lang="vi-VN" sz="2400" b="1" dirty="0">
                <a:solidFill>
                  <a:srgbClr val="FFCC00"/>
                </a:solidFill>
                <a:latin typeface="+mj-lt"/>
              </a:rPr>
              <a:t>Usklađivanje zakonodavstva Republike Srbije sa pravnim tekovinama EU u poglavlju 11 Poljoprivreda i ruralni razvoj </a:t>
            </a:r>
          </a:p>
        </p:txBody>
      </p:sp>
    </p:spTree>
    <p:extLst>
      <p:ext uri="{BB962C8B-B14F-4D97-AF65-F5344CB8AC3E}">
        <p14:creationId xmlns:p14="http://schemas.microsoft.com/office/powerpoint/2010/main" val="2680346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96752"/>
            <a:ext cx="9073008" cy="5632311"/>
          </a:xfrm>
          <a:prstGeom prst="rect">
            <a:avLst/>
          </a:prstGeom>
        </p:spPr>
        <p:txBody>
          <a:bodyPr wrap="square">
            <a:spAutoFit/>
          </a:bodyPr>
          <a:lstStyle/>
          <a:p>
            <a:pPr marL="285750" indent="-285750">
              <a:buFont typeface="Arial" pitchFamily="34" charset="0"/>
              <a:buChar char="•"/>
            </a:pPr>
            <a:r>
              <a:rPr lang="sr-Latn-RS" dirty="0">
                <a:latin typeface="Arial" pitchFamily="34" charset="0"/>
                <a:cs typeface="Arial" pitchFamily="34" charset="0"/>
              </a:rPr>
              <a:t>U</a:t>
            </a:r>
            <a:r>
              <a:rPr lang="vi-VN" dirty="0" smtClean="0">
                <a:latin typeface="Arial" pitchFamily="34" charset="0"/>
                <a:cs typeface="Arial" pitchFamily="34" charset="0"/>
              </a:rPr>
              <a:t> toku je izrada nacionalnog programa za poljoprivredu i ruralni razvoj za period 2022-2024.godine, gde treba obezbediti komplementarnost sa IPARD III programom</a:t>
            </a:r>
            <a:r>
              <a:rPr lang="vi-VN" dirty="0" smtClean="0">
                <a:latin typeface="Arial" pitchFamily="34" charset="0"/>
                <a:cs typeface="Arial" pitchFamily="34" charset="0"/>
              </a:rPr>
              <a:t>.</a:t>
            </a:r>
            <a:endParaRPr lang="sr-Latn-RS" dirty="0" smtClean="0">
              <a:latin typeface="Arial" pitchFamily="34" charset="0"/>
              <a:cs typeface="Arial" pitchFamily="34" charset="0"/>
            </a:endParaRPr>
          </a:p>
          <a:p>
            <a:r>
              <a:rPr lang="vi-VN" dirty="0" smtClean="0">
                <a:latin typeface="Arial" pitchFamily="34" charset="0"/>
                <a:cs typeface="Arial" pitchFamily="34" charset="0"/>
              </a:rPr>
              <a:t> </a:t>
            </a:r>
            <a:endParaRPr lang="sr-Latn-RS" dirty="0" smtClean="0">
              <a:latin typeface="Arial" pitchFamily="34" charset="0"/>
              <a:cs typeface="Arial" pitchFamily="34" charset="0"/>
            </a:endParaRPr>
          </a:p>
          <a:p>
            <a:pPr marL="285750" indent="-285750">
              <a:buFont typeface="Arial" pitchFamily="34" charset="0"/>
              <a:buChar char="•"/>
            </a:pPr>
            <a:r>
              <a:rPr lang="vi-VN" dirty="0" smtClean="0">
                <a:latin typeface="Arial" pitchFamily="34" charset="0"/>
                <a:cs typeface="Arial" pitchFamily="34" charset="0"/>
              </a:rPr>
              <a:t>Preporuka </a:t>
            </a:r>
            <a:r>
              <a:rPr lang="sr-Latn-RS" dirty="0" smtClean="0">
                <a:latin typeface="Arial" pitchFamily="34" charset="0"/>
                <a:cs typeface="Arial" pitchFamily="34" charset="0"/>
              </a:rPr>
              <a:t>EK </a:t>
            </a:r>
            <a:r>
              <a:rPr lang="vi-VN" dirty="0" smtClean="0">
                <a:latin typeface="Arial" pitchFamily="34" charset="0"/>
                <a:cs typeface="Arial" pitchFamily="34" charset="0"/>
              </a:rPr>
              <a:t>je </a:t>
            </a:r>
            <a:r>
              <a:rPr lang="vi-VN" dirty="0" smtClean="0">
                <a:latin typeface="Arial" pitchFamily="34" charset="0"/>
                <a:cs typeface="Arial" pitchFamily="34" charset="0"/>
              </a:rPr>
              <a:t>da se nastavi sa sprovođenjem aktivnosti iz akcionog plana za usklađivanje sa pravnim tekovinama EU </a:t>
            </a:r>
            <a:r>
              <a:rPr lang="vi-VN" dirty="0" smtClean="0">
                <a:latin typeface="Arial" pitchFamily="34" charset="0"/>
                <a:cs typeface="Arial" pitchFamily="34" charset="0"/>
              </a:rPr>
              <a:t>i </a:t>
            </a:r>
            <a:r>
              <a:rPr lang="vi-VN" dirty="0" smtClean="0">
                <a:latin typeface="Arial" pitchFamily="34" charset="0"/>
                <a:cs typeface="Arial" pitchFamily="34" charset="0"/>
              </a:rPr>
              <a:t>da se ubrza uspostavljanje integrisanog sistema administracije i kontrole, sistema identifikacije zemljišnih parcela (LPIS</a:t>
            </a:r>
            <a:r>
              <a:rPr lang="vi-VN" dirty="0" smtClean="0">
                <a:latin typeface="Arial" pitchFamily="34" charset="0"/>
                <a:cs typeface="Arial" pitchFamily="34" charset="0"/>
              </a:rPr>
              <a:t>)</a:t>
            </a:r>
            <a:endParaRPr lang="sr-Latn-RS" dirty="0" smtClean="0">
              <a:latin typeface="Arial" pitchFamily="34" charset="0"/>
              <a:cs typeface="Arial" pitchFamily="34" charset="0"/>
            </a:endParaRPr>
          </a:p>
          <a:p>
            <a:pPr marL="285750" indent="-285750">
              <a:buFont typeface="Arial" pitchFamily="34" charset="0"/>
              <a:buChar char="•"/>
            </a:pPr>
            <a:endParaRPr lang="sr-Latn-RS" dirty="0" smtClean="0">
              <a:latin typeface="Arial" pitchFamily="34" charset="0"/>
              <a:cs typeface="Arial" pitchFamily="34" charset="0"/>
            </a:endParaRPr>
          </a:p>
          <a:p>
            <a:pPr marL="285750" indent="-285750">
              <a:buFont typeface="Arial" pitchFamily="34" charset="0"/>
              <a:buChar char="•"/>
            </a:pPr>
            <a:r>
              <a:rPr lang="sr-Latn-RS" dirty="0" smtClean="0">
                <a:latin typeface="Arial" pitchFamily="34" charset="0"/>
                <a:cs typeface="Arial" pitchFamily="34" charset="0"/>
              </a:rPr>
              <a:t>RS </a:t>
            </a:r>
            <a:r>
              <a:rPr lang="vi-VN" dirty="0" smtClean="0">
                <a:latin typeface="Arial" pitchFamily="34" charset="0"/>
                <a:cs typeface="Arial" pitchFamily="34" charset="0"/>
              </a:rPr>
              <a:t>mora </a:t>
            </a:r>
            <a:r>
              <a:rPr lang="vi-VN" dirty="0" smtClean="0">
                <a:latin typeface="Arial" pitchFamily="34" charset="0"/>
                <a:cs typeface="Arial" pitchFamily="34" charset="0"/>
              </a:rPr>
              <a:t>da obezbedi razdvajanje plaćanja od proizvodnje i povezivanje plaćanja zasnovanog na površini sa standardima unakrsne usklađenosti. </a:t>
            </a:r>
            <a:endParaRPr lang="sr-Latn-RS" dirty="0" smtClean="0">
              <a:latin typeface="Arial" pitchFamily="34" charset="0"/>
              <a:cs typeface="Arial" pitchFamily="34" charset="0"/>
            </a:endParaRPr>
          </a:p>
          <a:p>
            <a:pPr marL="285750" indent="-285750">
              <a:buFont typeface="Arial" pitchFamily="34" charset="0"/>
              <a:buChar char="•"/>
            </a:pPr>
            <a:endParaRPr lang="sr-Latn-RS" dirty="0" smtClean="0">
              <a:latin typeface="Arial" pitchFamily="34" charset="0"/>
              <a:cs typeface="Arial" pitchFamily="34" charset="0"/>
            </a:endParaRPr>
          </a:p>
          <a:p>
            <a:pPr marL="285750" indent="-285750">
              <a:buFont typeface="Arial" pitchFamily="34" charset="0"/>
              <a:buChar char="•"/>
            </a:pPr>
            <a:r>
              <a:rPr lang="vi-VN" dirty="0" smtClean="0">
                <a:latin typeface="Arial" pitchFamily="34" charset="0"/>
                <a:cs typeface="Arial" pitchFamily="34" charset="0"/>
              </a:rPr>
              <a:t>U </a:t>
            </a:r>
            <a:r>
              <a:rPr lang="sr-Latn-RS" dirty="0" smtClean="0">
                <a:latin typeface="Arial" pitchFamily="34" charset="0"/>
                <a:cs typeface="Arial" pitchFamily="34" charset="0"/>
              </a:rPr>
              <a:t>EU </a:t>
            </a:r>
            <a:r>
              <a:rPr lang="vi-VN" dirty="0" smtClean="0">
                <a:latin typeface="Arial" pitchFamily="34" charset="0"/>
                <a:cs typeface="Arial" pitchFamily="34" charset="0"/>
              </a:rPr>
              <a:t>postoji </a:t>
            </a:r>
            <a:r>
              <a:rPr lang="vi-VN" dirty="0" smtClean="0">
                <a:latin typeface="Arial" pitchFamily="34" charset="0"/>
                <a:cs typeface="Arial" pitchFamily="34" charset="0"/>
              </a:rPr>
              <a:t>širok spektar agroekoloških praksi koje odražavaju složenost i povezanost sistema poljoprivrede i ekosistema — </a:t>
            </a:r>
            <a:r>
              <a:rPr lang="vi-VN" dirty="0" smtClean="0">
                <a:latin typeface="Arial" pitchFamily="34" charset="0"/>
                <a:cs typeface="Arial" pitchFamily="34" charset="0"/>
              </a:rPr>
              <a:t>neki primeri mera</a:t>
            </a:r>
            <a:r>
              <a:rPr lang="sr-Latn-RS" dirty="0" smtClean="0">
                <a:latin typeface="Arial" pitchFamily="34" charset="0"/>
                <a:cs typeface="Arial" pitchFamily="34" charset="0"/>
              </a:rPr>
              <a:t>:</a:t>
            </a:r>
            <a:r>
              <a:rPr lang="vi-VN" dirty="0" smtClean="0">
                <a:latin typeface="Arial" pitchFamily="34" charset="0"/>
                <a:cs typeface="Arial" pitchFamily="34" charset="0"/>
              </a:rPr>
              <a:t> organsku </a:t>
            </a:r>
            <a:r>
              <a:rPr lang="vi-VN" dirty="0" smtClean="0">
                <a:latin typeface="Arial" pitchFamily="34" charset="0"/>
                <a:cs typeface="Arial" pitchFamily="34" charset="0"/>
              </a:rPr>
              <a:t>poljoprivredu; integrisanu proizvodnju; smanjivanje unosa đubriva i/ili pesticida; plodored na obradivim površinama; zatravljivanje međurednog prostora u višegodišnjim zasadima; uspostavljanje i održavanje cvetnih traka i održivo upravljanje livadama i pašnjacima; poboljšanje staništa za divlje životinje; uvođenje tampon trake; upravljanje stočnim fondom  radi obezbeđivanja adekvatnog pritiska ispaše i izbegavanje rizika erozije zemljišta; očuvanje genetskih resursa u biljnih i životinjskih vrsta koje su ugrožene genetskom erozijom.</a:t>
            </a:r>
          </a:p>
          <a:p>
            <a:endParaRPr lang="vi-VN" dirty="0"/>
          </a:p>
        </p:txBody>
      </p:sp>
      <p:sp>
        <p:nvSpPr>
          <p:cNvPr id="3" name="Rectangle 2"/>
          <p:cNvSpPr/>
          <p:nvPr/>
        </p:nvSpPr>
        <p:spPr>
          <a:xfrm>
            <a:off x="467544" y="260648"/>
            <a:ext cx="8280920" cy="830997"/>
          </a:xfrm>
          <a:prstGeom prst="rect">
            <a:avLst/>
          </a:prstGeom>
        </p:spPr>
        <p:txBody>
          <a:bodyPr wrap="square">
            <a:spAutoFit/>
          </a:bodyPr>
          <a:lstStyle/>
          <a:p>
            <a:r>
              <a:rPr lang="sr-Latn-RS" sz="2400" b="1" dirty="0" smtClean="0">
                <a:solidFill>
                  <a:srgbClr val="FFCC00"/>
                </a:solidFill>
              </a:rPr>
              <a:t>6. </a:t>
            </a:r>
            <a:r>
              <a:rPr lang="vi-VN" sz="2400" b="1" dirty="0">
                <a:solidFill>
                  <a:srgbClr val="FFCC00"/>
                </a:solidFill>
                <a:latin typeface="+mj-lt"/>
              </a:rPr>
              <a:t>Usklađivanje zakonodavstva Republike Srbije sa pravnim tekovinama EU u poglavlju 11 Poljoprivreda i ruralni razvoj </a:t>
            </a:r>
            <a:endParaRPr lang="en-US" dirty="0"/>
          </a:p>
        </p:txBody>
      </p:sp>
    </p:spTree>
    <p:extLst>
      <p:ext uri="{BB962C8B-B14F-4D97-AF65-F5344CB8AC3E}">
        <p14:creationId xmlns:p14="http://schemas.microsoft.com/office/powerpoint/2010/main" val="2918379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52" y="0"/>
            <a:ext cx="8229600" cy="1143000"/>
          </a:xfrm>
        </p:spPr>
        <p:txBody>
          <a:bodyPr>
            <a:normAutofit fontScale="90000"/>
          </a:bodyPr>
          <a:lstStyle/>
          <a:p>
            <a:pPr lvl="0" eaLnBrk="1" fontAlgn="auto" hangingPunct="1">
              <a:spcBef>
                <a:spcPts val="0"/>
              </a:spcBef>
              <a:spcAft>
                <a:spcPts val="0"/>
              </a:spcAft>
            </a:pPr>
            <a:r>
              <a:rPr lang="sr-Latn-RS" dirty="0" smtClean="0"/>
              <a:t/>
            </a:r>
            <a:br>
              <a:rPr lang="sr-Latn-RS" dirty="0" smtClean="0"/>
            </a:br>
            <a:r>
              <a:rPr lang="sr-Latn-RS" dirty="0"/>
              <a:t/>
            </a:r>
            <a:br>
              <a:rPr lang="sr-Latn-RS" dirty="0"/>
            </a:br>
            <a:r>
              <a:rPr lang="sr-Latn-RS" sz="2400" kern="1200" dirty="0">
                <a:solidFill>
                  <a:srgbClr val="FFCC00"/>
                </a:solidFill>
                <a:effectLst/>
                <a:ea typeface="+mn-ea"/>
                <a:cs typeface="+mn-cs"/>
              </a:rPr>
              <a:t>6. </a:t>
            </a:r>
            <a:r>
              <a:rPr lang="vi-VN" sz="2400" kern="1200" dirty="0">
                <a:solidFill>
                  <a:srgbClr val="FFCC00"/>
                </a:solidFill>
                <a:effectLst/>
                <a:ea typeface="+mn-ea"/>
                <a:cs typeface="+mn-cs"/>
              </a:rPr>
              <a:t>Usklađivanje zakonodavstva Republike Srbije sa pravnim tekovinama EU u poglavlju 11 Poljoprivreda i ruralni razvoj </a:t>
            </a:r>
            <a:r>
              <a:rPr lang="en-US" sz="1800" b="0" kern="1200" dirty="0">
                <a:solidFill>
                  <a:srgbClr val="FFFFFF"/>
                </a:solidFill>
                <a:effectLst/>
                <a:ea typeface="+mn-ea"/>
                <a:cs typeface="+mn-cs"/>
              </a:rPr>
              <a:t/>
            </a:r>
            <a:br>
              <a:rPr lang="en-US" sz="1800" b="0" kern="1200" dirty="0">
                <a:solidFill>
                  <a:srgbClr val="FFFFFF"/>
                </a:solidFill>
                <a:effectLst/>
                <a:ea typeface="+mn-ea"/>
                <a:cs typeface="+mn-cs"/>
              </a:rPr>
            </a:br>
            <a:r>
              <a:rPr lang="en-US" sz="2000" dirty="0" err="1" smtClean="0"/>
              <a:t>Prosečno</a:t>
            </a:r>
            <a:r>
              <a:rPr lang="en-US" sz="2000" dirty="0" smtClean="0"/>
              <a:t> </a:t>
            </a:r>
            <a:r>
              <a:rPr lang="en-US" sz="2000" dirty="0" err="1"/>
              <a:t>učešće</a:t>
            </a:r>
            <a:r>
              <a:rPr lang="en-US" sz="2000" dirty="0"/>
              <a:t> </a:t>
            </a:r>
            <a:r>
              <a:rPr lang="en-US" sz="2000" dirty="0" err="1"/>
              <a:t>pojedinih</a:t>
            </a:r>
            <a:r>
              <a:rPr lang="en-US" sz="2000" dirty="0"/>
              <a:t> </a:t>
            </a:r>
            <a:r>
              <a:rPr lang="en-US" sz="2000" dirty="0" err="1"/>
              <a:t>vrsta</a:t>
            </a:r>
            <a:r>
              <a:rPr lang="en-US" sz="2000" dirty="0"/>
              <a:t> </a:t>
            </a:r>
            <a:r>
              <a:rPr lang="en-US" sz="2000" dirty="0" err="1"/>
              <a:t>podsticaja</a:t>
            </a:r>
            <a:r>
              <a:rPr lang="en-US" sz="2000" dirty="0"/>
              <a:t> u </a:t>
            </a:r>
            <a:r>
              <a:rPr lang="en-US" sz="2000" dirty="0" err="1"/>
              <a:t>ukupnim</a:t>
            </a:r>
            <a:r>
              <a:rPr lang="en-US" sz="2000" dirty="0"/>
              <a:t> </a:t>
            </a:r>
            <a:r>
              <a:rPr lang="en-US" sz="2000" dirty="0" err="1"/>
              <a:t>podsticajima</a:t>
            </a:r>
            <a:r>
              <a:rPr lang="en-US" sz="2000" dirty="0"/>
              <a:t> u </a:t>
            </a:r>
            <a:r>
              <a:rPr lang="en-US" sz="2000" dirty="0" err="1"/>
              <a:t>poljoprivredi</a:t>
            </a:r>
            <a:r>
              <a:rPr lang="en-US" sz="2000" dirty="0"/>
              <a:t> i </a:t>
            </a:r>
            <a:r>
              <a:rPr lang="en-US" sz="2000" dirty="0" err="1"/>
              <a:t>ruralnom</a:t>
            </a:r>
            <a:r>
              <a:rPr lang="en-US" sz="2000" dirty="0"/>
              <a:t> </a:t>
            </a:r>
            <a:r>
              <a:rPr lang="en-US" sz="2000" dirty="0" err="1"/>
              <a:t>razvoju</a:t>
            </a:r>
            <a:r>
              <a:rPr lang="en-US" sz="2000" dirty="0"/>
              <a:t> u </a:t>
            </a:r>
            <a:r>
              <a:rPr lang="sr-Latn-RS" sz="2000" dirty="0" smtClean="0"/>
              <a:t>RS </a:t>
            </a:r>
            <a:r>
              <a:rPr lang="en-US" sz="2000" dirty="0" err="1" smtClean="0"/>
              <a:t>periodu</a:t>
            </a:r>
            <a:r>
              <a:rPr lang="en-US" sz="2000" dirty="0" smtClean="0"/>
              <a:t> </a:t>
            </a:r>
            <a:r>
              <a:rPr lang="en-US" sz="2000" dirty="0"/>
              <a:t>2013–2017</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132856"/>
            <a:ext cx="6237019" cy="3495238"/>
          </a:xfrm>
          <a:prstGeom prst="rect">
            <a:avLst/>
          </a:prstGeom>
          <a:noFill/>
          <a:ln>
            <a:noFill/>
          </a:ln>
        </p:spPr>
      </p:pic>
      <p:sp>
        <p:nvSpPr>
          <p:cNvPr id="5" name="Rectangle 4"/>
          <p:cNvSpPr/>
          <p:nvPr/>
        </p:nvSpPr>
        <p:spPr>
          <a:xfrm>
            <a:off x="1475656" y="5805264"/>
            <a:ext cx="6264696" cy="369332"/>
          </a:xfrm>
          <a:prstGeom prst="rect">
            <a:avLst/>
          </a:prstGeom>
        </p:spPr>
        <p:txBody>
          <a:bodyPr wrap="square">
            <a:spAutoFit/>
          </a:bodyPr>
          <a:lstStyle/>
          <a:p>
            <a:r>
              <a:rPr lang="sr-Latn-CS" b="1" dirty="0"/>
              <a:t>Izvor:</a:t>
            </a:r>
            <a:r>
              <a:rPr lang="sr-Latn-CS" i="1" dirty="0"/>
              <a:t> Nacionalni program za poljoprivredu za period 2018–2020. godine</a:t>
            </a:r>
            <a:endParaRPr lang="en-US" dirty="0"/>
          </a:p>
        </p:txBody>
      </p:sp>
    </p:spTree>
    <p:extLst>
      <p:ext uri="{BB962C8B-B14F-4D97-AF65-F5344CB8AC3E}">
        <p14:creationId xmlns:p14="http://schemas.microsoft.com/office/powerpoint/2010/main" val="4259626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76672"/>
            <a:ext cx="8784976" cy="830997"/>
          </a:xfrm>
          <a:prstGeom prst="rect">
            <a:avLst/>
          </a:prstGeom>
        </p:spPr>
        <p:txBody>
          <a:bodyPr wrap="square">
            <a:spAutoFit/>
          </a:bodyPr>
          <a:lstStyle/>
          <a:p>
            <a:r>
              <a:rPr lang="sr-Latn-RS" sz="2400" b="1" dirty="0" smtClean="0">
                <a:solidFill>
                  <a:srgbClr val="FFCC00"/>
                </a:solidFill>
                <a:latin typeface="+mj-lt"/>
              </a:rPr>
              <a:t>7. </a:t>
            </a:r>
            <a:r>
              <a:rPr lang="vi-VN" sz="2400" b="1" dirty="0" smtClean="0">
                <a:solidFill>
                  <a:srgbClr val="FFCC00"/>
                </a:solidFill>
                <a:latin typeface="+mj-lt"/>
              </a:rPr>
              <a:t>Reforma </a:t>
            </a:r>
            <a:r>
              <a:rPr lang="vi-VN" sz="2400" b="1" dirty="0">
                <a:solidFill>
                  <a:srgbClr val="FFCC00"/>
                </a:solidFill>
                <a:latin typeface="+mj-lt"/>
              </a:rPr>
              <a:t>instrumenata poljoprivredne politike Republike Srbije u cilju usklađivanja sa principima ZPP  </a:t>
            </a:r>
          </a:p>
        </p:txBody>
      </p:sp>
      <p:sp>
        <p:nvSpPr>
          <p:cNvPr id="3" name="Rectangle 2"/>
          <p:cNvSpPr/>
          <p:nvPr/>
        </p:nvSpPr>
        <p:spPr>
          <a:xfrm>
            <a:off x="179512" y="1340768"/>
            <a:ext cx="8640960" cy="5016758"/>
          </a:xfrm>
          <a:prstGeom prst="rect">
            <a:avLst/>
          </a:prstGeom>
        </p:spPr>
        <p:txBody>
          <a:bodyPr wrap="square">
            <a:spAutoFit/>
          </a:bodyPr>
          <a:lstStyle/>
          <a:p>
            <a:pPr marL="342900" indent="-342900">
              <a:buFont typeface="Arial" pitchFamily="34" charset="0"/>
              <a:buChar char="•"/>
            </a:pPr>
            <a:r>
              <a:rPr lang="vi-VN" sz="2000" dirty="0" smtClean="0">
                <a:latin typeface="Arial" pitchFamily="34" charset="0"/>
                <a:cs typeface="Arial" pitchFamily="34" charset="0"/>
              </a:rPr>
              <a:t>Nacionalni program ruralnog razvoja za period 2018–2020. godine godine sadržao je detaljan pregled mera podrške i vrste prihvatljivih investicija,</a:t>
            </a:r>
            <a:r>
              <a:rPr lang="sr-Latn-RS" sz="2000" dirty="0" smtClean="0">
                <a:latin typeface="Arial" pitchFamily="34" charset="0"/>
                <a:cs typeface="Arial" pitchFamily="34" charset="0"/>
              </a:rPr>
              <a:t>ali </a:t>
            </a:r>
            <a:r>
              <a:rPr lang="vi-VN" sz="2000" dirty="0" smtClean="0">
                <a:latin typeface="Arial" pitchFamily="34" charset="0"/>
                <a:cs typeface="Arial" pitchFamily="34" charset="0"/>
              </a:rPr>
              <a:t>nije bio praćen akcionim planom i pregledom aktivnosti na reformisanju institucionalnih okvira za efikasnije sprovođenje predviđenih mera</a:t>
            </a:r>
            <a:r>
              <a:rPr lang="vi-VN" sz="2000" dirty="0" smtClean="0">
                <a:latin typeface="Arial" pitchFamily="34" charset="0"/>
                <a:cs typeface="Arial" pitchFamily="34" charset="0"/>
              </a:rPr>
              <a:t>.</a:t>
            </a:r>
            <a:endParaRPr lang="sr-Latn-RS" sz="2000" dirty="0" smtClean="0">
              <a:latin typeface="Arial" pitchFamily="34" charset="0"/>
              <a:cs typeface="Arial" pitchFamily="34" charset="0"/>
            </a:endParaRPr>
          </a:p>
          <a:p>
            <a:pPr marL="342900" indent="-342900">
              <a:buFont typeface="Arial" pitchFamily="34" charset="0"/>
              <a:buChar char="•"/>
            </a:pPr>
            <a:r>
              <a:rPr lang="vi-VN" sz="2000" dirty="0" smtClean="0">
                <a:latin typeface="Arial" pitchFamily="34" charset="0"/>
                <a:cs typeface="Arial" pitchFamily="34" charset="0"/>
              </a:rPr>
              <a:t> </a:t>
            </a:r>
            <a:endParaRPr lang="sr-Latn-RS" sz="2000" dirty="0" smtClean="0">
              <a:latin typeface="Arial" pitchFamily="34" charset="0"/>
              <a:cs typeface="Arial" pitchFamily="34" charset="0"/>
            </a:endParaRPr>
          </a:p>
          <a:p>
            <a:pPr marL="342900" indent="-342900">
              <a:buFont typeface="Arial" pitchFamily="34" charset="0"/>
              <a:buChar char="•"/>
            </a:pPr>
            <a:r>
              <a:rPr lang="vi-VN" sz="2000" dirty="0" smtClean="0">
                <a:latin typeface="Arial" pitchFamily="34" charset="0"/>
                <a:cs typeface="Arial" pitchFamily="34" charset="0"/>
              </a:rPr>
              <a:t>NPRR 2022-2024 doprinosi ostvarivanju strateških ciljeva utvrđenih Strategijom razvoja poljoprivrede i ruralnog razvoja Republike Srbije za period 2014 - 2024. godine (,,Službeni glasnik RSˮ, broj 85/14), kojom su definisani dugoročni pravci razvoja poljoprivrede i ruralnog razvoja. </a:t>
            </a:r>
            <a:endParaRPr lang="sr-Latn-RS" sz="2000" dirty="0" smtClean="0">
              <a:latin typeface="Arial" pitchFamily="34" charset="0"/>
              <a:cs typeface="Arial" pitchFamily="34" charset="0"/>
            </a:endParaRPr>
          </a:p>
          <a:p>
            <a:pPr marL="342900" indent="-342900">
              <a:buFont typeface="Arial" pitchFamily="34" charset="0"/>
              <a:buChar char="•"/>
            </a:pPr>
            <a:endParaRPr lang="sr-Latn-RS" sz="2000" dirty="0">
              <a:latin typeface="Arial" pitchFamily="34" charset="0"/>
              <a:cs typeface="Arial" pitchFamily="34" charset="0"/>
            </a:endParaRPr>
          </a:p>
          <a:p>
            <a:pPr marL="342900" indent="-342900">
              <a:buFont typeface="Arial" pitchFamily="34" charset="0"/>
              <a:buChar char="•"/>
            </a:pPr>
            <a:r>
              <a:rPr lang="vi-VN" sz="2000" dirty="0" smtClean="0">
                <a:latin typeface="Arial" pitchFamily="34" charset="0"/>
                <a:cs typeface="Arial" pitchFamily="34" charset="0"/>
              </a:rPr>
              <a:t>Takođe</a:t>
            </a:r>
            <a:r>
              <a:rPr lang="vi-VN" sz="2000" dirty="0" smtClean="0">
                <a:latin typeface="Arial" pitchFamily="34" charset="0"/>
                <a:cs typeface="Arial" pitchFamily="34" charset="0"/>
              </a:rPr>
              <a:t>, nacrt Nacionalnog programa ruralnog razvoja za period 2022-2024 usklađen je sa Nacionalnim programom za usvajanje pravnih tekovina Evropske unije, koji predstavlja višegodišnji plan usklađivanja domaćih propisa sa propisima EU. </a:t>
            </a:r>
            <a:endParaRPr lang="sr-Latn-RS" sz="2000" dirty="0" smtClean="0">
              <a:latin typeface="Arial" pitchFamily="34" charset="0"/>
              <a:cs typeface="Arial" pitchFamily="34" charset="0"/>
            </a:endParaRP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3447384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1"/>
            <a:ext cx="8568952" cy="461665"/>
          </a:xfrm>
          <a:prstGeom prst="rect">
            <a:avLst/>
          </a:prstGeom>
        </p:spPr>
        <p:txBody>
          <a:bodyPr wrap="square">
            <a:spAutoFit/>
          </a:bodyPr>
          <a:lstStyle/>
          <a:p>
            <a:r>
              <a:rPr lang="sr-Latn-RS" sz="2400" b="1" dirty="0" smtClean="0">
                <a:solidFill>
                  <a:srgbClr val="FFCC00"/>
                </a:solidFill>
              </a:rPr>
              <a:t>1.</a:t>
            </a:r>
            <a:r>
              <a:rPr lang="en-US" sz="2400" b="1" dirty="0" err="1" smtClean="0">
                <a:solidFill>
                  <a:srgbClr val="FFCC00"/>
                </a:solidFill>
              </a:rPr>
              <a:t>Održive</a:t>
            </a:r>
            <a:r>
              <a:rPr lang="en-US" sz="2400" b="1" dirty="0" smtClean="0">
                <a:solidFill>
                  <a:srgbClr val="FFCC00"/>
                </a:solidFill>
              </a:rPr>
              <a:t> </a:t>
            </a:r>
            <a:r>
              <a:rPr lang="en-US" sz="2400" b="1" dirty="0" err="1" smtClean="0">
                <a:solidFill>
                  <a:srgbClr val="FFCC00"/>
                </a:solidFill>
              </a:rPr>
              <a:t>vrednosti</a:t>
            </a:r>
            <a:r>
              <a:rPr lang="en-US" sz="2400" b="1" dirty="0" smtClean="0">
                <a:solidFill>
                  <a:srgbClr val="FFCC00"/>
                </a:solidFill>
              </a:rPr>
              <a:t> u </a:t>
            </a:r>
            <a:r>
              <a:rPr lang="en-US" sz="2400" b="1" dirty="0" err="1" smtClean="0">
                <a:solidFill>
                  <a:srgbClr val="FFCC00"/>
                </a:solidFill>
              </a:rPr>
              <a:t>okviru</a:t>
            </a:r>
            <a:r>
              <a:rPr lang="en-US" sz="2400" b="1" dirty="0" smtClean="0">
                <a:solidFill>
                  <a:srgbClr val="FFCC00"/>
                </a:solidFill>
              </a:rPr>
              <a:t> </a:t>
            </a:r>
            <a:r>
              <a:rPr lang="en-US" sz="2400" b="1" dirty="0" err="1" smtClean="0">
                <a:solidFill>
                  <a:srgbClr val="FFCC00"/>
                </a:solidFill>
              </a:rPr>
              <a:t>zajedničke</a:t>
            </a:r>
            <a:r>
              <a:rPr lang="en-US" sz="2400" b="1" dirty="0" smtClean="0">
                <a:solidFill>
                  <a:srgbClr val="FFCC00"/>
                </a:solidFill>
              </a:rPr>
              <a:t> </a:t>
            </a:r>
            <a:r>
              <a:rPr lang="en-US" sz="2400" b="1" dirty="0" err="1" smtClean="0">
                <a:solidFill>
                  <a:srgbClr val="FFCC00"/>
                </a:solidFill>
              </a:rPr>
              <a:t>poljoprivredne</a:t>
            </a:r>
            <a:r>
              <a:rPr lang="en-US" sz="2400" b="1" dirty="0" smtClean="0">
                <a:solidFill>
                  <a:srgbClr val="FFCC00"/>
                </a:solidFill>
              </a:rPr>
              <a:t> </a:t>
            </a:r>
            <a:r>
              <a:rPr lang="en-US" sz="2400" b="1" dirty="0" err="1" smtClean="0">
                <a:solidFill>
                  <a:srgbClr val="FFCC00"/>
                </a:solidFill>
              </a:rPr>
              <a:t>politike</a:t>
            </a:r>
            <a:r>
              <a:rPr lang="en-US" sz="2400" b="1" dirty="0" smtClean="0">
                <a:solidFill>
                  <a:srgbClr val="FFCC00"/>
                </a:solidFill>
              </a:rPr>
              <a:t> </a:t>
            </a:r>
            <a:endParaRPr lang="en-US" sz="2400" b="1" dirty="0">
              <a:solidFill>
                <a:srgbClr val="FFCC00"/>
              </a:solidFill>
            </a:endParaRPr>
          </a:p>
        </p:txBody>
      </p:sp>
      <p:sp>
        <p:nvSpPr>
          <p:cNvPr id="3" name="Rectangle 2"/>
          <p:cNvSpPr/>
          <p:nvPr/>
        </p:nvSpPr>
        <p:spPr>
          <a:xfrm>
            <a:off x="251520" y="1052736"/>
            <a:ext cx="8784976" cy="5632311"/>
          </a:xfrm>
          <a:prstGeom prst="rect">
            <a:avLst/>
          </a:prstGeom>
        </p:spPr>
        <p:txBody>
          <a:bodyPr wrap="square">
            <a:spAutoFit/>
          </a:bodyPr>
          <a:lstStyle/>
          <a:p>
            <a:pPr marL="285750" indent="-285750">
              <a:buFont typeface="Arial" pitchFamily="34" charset="0"/>
              <a:buChar char="•"/>
            </a:pPr>
            <a:r>
              <a:rPr lang="vi-VN" sz="2000" dirty="0" smtClean="0">
                <a:latin typeface="Arial" pitchFamily="34" charset="0"/>
                <a:cs typeface="Arial" pitchFamily="34" charset="0"/>
              </a:rPr>
              <a:t>Zajedničku poljoprivrednu politiku Evropska unija je počela praktično da primenjuje 1962. godine. </a:t>
            </a:r>
            <a:endParaRPr lang="sr-Latn-RS" sz="2000" dirty="0" smtClean="0">
              <a:latin typeface="Arial" pitchFamily="34" charset="0"/>
              <a:cs typeface="Arial" pitchFamily="34" charset="0"/>
            </a:endParaRPr>
          </a:p>
          <a:p>
            <a:pPr marL="285750" indent="-285750">
              <a:buFont typeface="Arial" pitchFamily="34" charset="0"/>
              <a:buChar char="•"/>
            </a:pPr>
            <a:endParaRPr lang="sr-Latn-RS" sz="2000" dirty="0" smtClean="0">
              <a:latin typeface="Arial" pitchFamily="34" charset="0"/>
              <a:cs typeface="Arial" pitchFamily="34" charset="0"/>
            </a:endParaRPr>
          </a:p>
          <a:p>
            <a:pPr marL="285750" indent="-285750">
              <a:buFont typeface="Arial" pitchFamily="34" charset="0"/>
              <a:buChar char="•"/>
            </a:pPr>
            <a:r>
              <a:rPr lang="vi-VN" sz="2000" dirty="0" smtClean="0">
                <a:latin typeface="Arial" pitchFamily="34" charset="0"/>
                <a:cs typeface="Arial" pitchFamily="34" charset="0"/>
              </a:rPr>
              <a:t>Jasno je da se ovako značajna delatnost mora pažljivo regulisati, pogotovo što je u pitanju proizvodnja hrane za sopstveno stanovništvo, gde samodovoljnost i oslobađanje zavisnosti od uvoza predstavljaju veoma važnu stratešku </a:t>
            </a:r>
            <a:r>
              <a:rPr lang="vi-VN" sz="2000" dirty="0" smtClean="0">
                <a:latin typeface="Arial" pitchFamily="34" charset="0"/>
                <a:cs typeface="Arial" pitchFamily="34" charset="0"/>
              </a:rPr>
              <a:t>prednost</a:t>
            </a:r>
            <a:r>
              <a:rPr lang="sr-Latn-RS" sz="2000" dirty="0" smtClean="0">
                <a:latin typeface="Arial" pitchFamily="34" charset="0"/>
                <a:cs typeface="Arial" pitchFamily="34" charset="0"/>
              </a:rPr>
              <a:t>.</a:t>
            </a:r>
          </a:p>
          <a:p>
            <a:pPr marL="285750" indent="-285750">
              <a:buFont typeface="Arial" pitchFamily="34" charset="0"/>
              <a:buChar char="•"/>
            </a:pPr>
            <a:endParaRPr lang="sr-Latn-RS" sz="2000" dirty="0" smtClean="0">
              <a:latin typeface="Arial" pitchFamily="34" charset="0"/>
              <a:cs typeface="Arial" pitchFamily="34" charset="0"/>
            </a:endParaRPr>
          </a:p>
          <a:p>
            <a:pPr marL="285750" indent="-285750">
              <a:buFont typeface="Arial" pitchFamily="34" charset="0"/>
              <a:buChar char="•"/>
            </a:pPr>
            <a:r>
              <a:rPr lang="vi-VN" sz="2000" dirty="0" smtClean="0">
                <a:latin typeface="Arial" pitchFamily="34" charset="0"/>
                <a:cs typeface="Arial" pitchFamily="34" charset="0"/>
              </a:rPr>
              <a:t>Iako </a:t>
            </a:r>
            <a:r>
              <a:rPr lang="vi-VN" sz="2000" dirty="0" smtClean="0">
                <a:latin typeface="Arial" pitchFamily="34" charset="0"/>
                <a:cs typeface="Arial" pitchFamily="34" charset="0"/>
              </a:rPr>
              <a:t>visoko industrijalizovana, unutar EU postoje značajne ruralne oblasti, u kojima živi 56% stanovništva Unije. </a:t>
            </a:r>
            <a:endParaRPr lang="sr-Latn-RS" sz="2000" dirty="0" smtClean="0">
              <a:latin typeface="Arial" pitchFamily="34" charset="0"/>
              <a:cs typeface="Arial" pitchFamily="34" charset="0"/>
            </a:endParaRPr>
          </a:p>
          <a:p>
            <a:pPr marL="285750" indent="-285750">
              <a:buFont typeface="Arial" pitchFamily="34" charset="0"/>
              <a:buChar char="•"/>
            </a:pPr>
            <a:endParaRPr lang="sr-Latn-RS" sz="2000" dirty="0" smtClean="0">
              <a:latin typeface="Arial" pitchFamily="34" charset="0"/>
              <a:cs typeface="Arial" pitchFamily="34" charset="0"/>
            </a:endParaRPr>
          </a:p>
          <a:p>
            <a:pPr marL="285750" indent="-285750">
              <a:buFont typeface="Arial" pitchFamily="34" charset="0"/>
              <a:buChar char="•"/>
            </a:pPr>
            <a:r>
              <a:rPr lang="vi-VN" sz="2000" dirty="0" smtClean="0">
                <a:latin typeface="Arial" pitchFamily="34" charset="0"/>
                <a:cs typeface="Arial" pitchFamily="34" charset="0"/>
              </a:rPr>
              <a:t>Između ostalog, i ta činjenica predstavlja značajan motiv za veliko angažovanje EU u razvoju ruralnih oblasti, stimulisanja i pospešivanja poljoprivredne proizvodnje. </a:t>
            </a:r>
            <a:endParaRPr lang="sr-Latn-RS" sz="2000" dirty="0" smtClean="0">
              <a:latin typeface="Arial" pitchFamily="34" charset="0"/>
              <a:cs typeface="Arial" pitchFamily="34" charset="0"/>
            </a:endParaRPr>
          </a:p>
          <a:p>
            <a:pPr marL="285750" indent="-285750">
              <a:buFont typeface="Arial" pitchFamily="34" charset="0"/>
              <a:buChar char="•"/>
            </a:pPr>
            <a:endParaRPr lang="sr-Latn-RS" sz="2000" dirty="0" smtClean="0">
              <a:latin typeface="Arial" pitchFamily="34" charset="0"/>
              <a:cs typeface="Arial" pitchFamily="34" charset="0"/>
            </a:endParaRPr>
          </a:p>
          <a:p>
            <a:pPr marL="285750" indent="-285750">
              <a:buFont typeface="Arial" pitchFamily="34" charset="0"/>
              <a:buChar char="•"/>
            </a:pPr>
            <a:r>
              <a:rPr lang="vi-VN" sz="2000" dirty="0" smtClean="0">
                <a:latin typeface="Arial" pitchFamily="34" charset="0"/>
                <a:cs typeface="Arial" pitchFamily="34" charset="0"/>
              </a:rPr>
              <a:t>Ruralna politika se razvija kao prateća poltika uz Zajedničku poljoprivrednu politiku EU, s ciljem da doprinese ekonomskoj i socijalnoj koheziji, odnosno uravnoteženom ruralnom razvoju država </a:t>
            </a:r>
            <a:r>
              <a:rPr lang="vi-VN" sz="2000" dirty="0" smtClean="0">
                <a:latin typeface="Arial" pitchFamily="34" charset="0"/>
                <a:cs typeface="Arial" pitchFamily="34" charset="0"/>
              </a:rPr>
              <a:t>članica</a:t>
            </a:r>
            <a:r>
              <a:rPr lang="sr-Latn-RS" sz="2000" dirty="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108790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305342"/>
            <a:ext cx="8208912" cy="5262979"/>
          </a:xfrm>
          <a:prstGeom prst="rect">
            <a:avLst/>
          </a:prstGeom>
        </p:spPr>
        <p:txBody>
          <a:bodyPr wrap="square">
            <a:spAutoFit/>
          </a:bodyPr>
          <a:lstStyle/>
          <a:p>
            <a:r>
              <a:rPr lang="vi-VN" sz="2400" dirty="0" smtClean="0">
                <a:latin typeface="Arial" pitchFamily="34" charset="0"/>
                <a:cs typeface="Arial" pitchFamily="34" charset="0"/>
              </a:rPr>
              <a:t>U Nacionalnom program za poljoprivredu za period 2018–2020. godine Republike Srbije  se navodi da je prvi stub ZPP unapređen novim elementima: </a:t>
            </a:r>
            <a:endParaRPr lang="sr-Latn-RS" sz="2400" dirty="0" smtClean="0">
              <a:latin typeface="Arial" pitchFamily="34" charset="0"/>
              <a:cs typeface="Arial" pitchFamily="34" charset="0"/>
            </a:endParaRPr>
          </a:p>
          <a:p>
            <a:pPr marL="342900" indent="-342900">
              <a:buFont typeface="Arial" pitchFamily="34" charset="0"/>
              <a:buChar char="•"/>
            </a:pPr>
            <a:r>
              <a:rPr lang="vi-VN" sz="2400" dirty="0" smtClean="0">
                <a:latin typeface="Arial" pitchFamily="34" charset="0"/>
                <a:cs typeface="Arial" pitchFamily="34" charset="0"/>
              </a:rPr>
              <a:t>„uvođenjem agroekoloških kriterijuma u oblast direktnih plaćanja (agroekološka plaćanja ili „greening“), </a:t>
            </a:r>
            <a:endParaRPr lang="sr-Latn-RS" sz="2400" dirty="0" smtClean="0">
              <a:latin typeface="Arial" pitchFamily="34" charset="0"/>
              <a:cs typeface="Arial" pitchFamily="34" charset="0"/>
            </a:endParaRPr>
          </a:p>
          <a:p>
            <a:pPr marL="342900" indent="-342900">
              <a:buFont typeface="Arial" pitchFamily="34" charset="0"/>
              <a:buChar char="•"/>
            </a:pPr>
            <a:r>
              <a:rPr lang="vi-VN" sz="2400" dirty="0" smtClean="0">
                <a:latin typeface="Arial" pitchFamily="34" charset="0"/>
                <a:cs typeface="Arial" pitchFamily="34" charset="0"/>
              </a:rPr>
              <a:t>redistribucijom budžetskih sredstava između korisnika na nivou zemlje članice, kao i između zemalja članica i regiona, </a:t>
            </a:r>
            <a:endParaRPr lang="sr-Latn-RS" sz="2400" dirty="0" smtClean="0">
              <a:latin typeface="Arial" pitchFamily="34" charset="0"/>
              <a:cs typeface="Arial" pitchFamily="34" charset="0"/>
            </a:endParaRPr>
          </a:p>
          <a:p>
            <a:pPr marL="342900" indent="-342900">
              <a:buFont typeface="Arial" pitchFamily="34" charset="0"/>
              <a:buChar char="•"/>
            </a:pPr>
            <a:r>
              <a:rPr lang="vi-VN" sz="2400" dirty="0" smtClean="0">
                <a:latin typeface="Arial" pitchFamily="34" charset="0"/>
                <a:cs typeface="Arial" pitchFamily="34" charset="0"/>
              </a:rPr>
              <a:t>uvođenjem u fokus mladih poljoprivrednika</a:t>
            </a:r>
            <a:endParaRPr lang="sr-Latn-RS" sz="2400" dirty="0" smtClean="0">
              <a:latin typeface="Arial" pitchFamily="34" charset="0"/>
              <a:cs typeface="Arial" pitchFamily="34" charset="0"/>
            </a:endParaRPr>
          </a:p>
          <a:p>
            <a:pPr marL="342900" indent="-342900">
              <a:buFont typeface="Arial" pitchFamily="34" charset="0"/>
              <a:buChar char="•"/>
            </a:pPr>
            <a:r>
              <a:rPr lang="vi-VN" sz="2400" dirty="0" smtClean="0">
                <a:latin typeface="Arial" pitchFamily="34" charset="0"/>
                <a:cs typeface="Arial" pitchFamily="34" charset="0"/>
              </a:rPr>
              <a:t>redefinisanjem pojma „aktivnog poljoprivrednika“, </a:t>
            </a:r>
            <a:endParaRPr lang="sr-Latn-RS" sz="2400" dirty="0" smtClean="0">
              <a:latin typeface="Arial" pitchFamily="34" charset="0"/>
              <a:cs typeface="Arial" pitchFamily="34" charset="0"/>
            </a:endParaRPr>
          </a:p>
          <a:p>
            <a:pPr marL="342900" indent="-342900">
              <a:buFont typeface="Arial" pitchFamily="34" charset="0"/>
              <a:buChar char="•"/>
            </a:pPr>
            <a:r>
              <a:rPr lang="vi-VN" sz="2400" dirty="0" smtClean="0">
                <a:latin typeface="Arial" pitchFamily="34" charset="0"/>
                <a:cs typeface="Arial" pitchFamily="34" charset="0"/>
              </a:rPr>
              <a:t>ukidanjem proizvodnih kvota, </a:t>
            </a:r>
            <a:endParaRPr lang="sr-Latn-RS" sz="2400" dirty="0" smtClean="0">
              <a:latin typeface="Arial" pitchFamily="34" charset="0"/>
              <a:cs typeface="Arial" pitchFamily="34" charset="0"/>
            </a:endParaRPr>
          </a:p>
          <a:p>
            <a:pPr marL="342900" indent="-342900">
              <a:buFont typeface="Arial" pitchFamily="34" charset="0"/>
              <a:buChar char="•"/>
            </a:pPr>
            <a:r>
              <a:rPr lang="vi-VN" sz="2400" dirty="0" smtClean="0">
                <a:latin typeface="Arial" pitchFamily="34" charset="0"/>
                <a:cs typeface="Arial" pitchFamily="34" charset="0"/>
              </a:rPr>
              <a:t>promenama mehanizma i uloge tržišnih intervencija, podrškom organizacijama poljoprivrednika, inovacijama i investicijama“</a:t>
            </a:r>
            <a:endParaRPr lang="en-US" sz="2400" dirty="0">
              <a:latin typeface="Arial" pitchFamily="34" charset="0"/>
              <a:cs typeface="Arial" pitchFamily="34" charset="0"/>
            </a:endParaRPr>
          </a:p>
        </p:txBody>
      </p:sp>
      <p:sp>
        <p:nvSpPr>
          <p:cNvPr id="3" name="Rectangle 2"/>
          <p:cNvSpPr/>
          <p:nvPr/>
        </p:nvSpPr>
        <p:spPr>
          <a:xfrm>
            <a:off x="899592" y="332656"/>
            <a:ext cx="7632848" cy="830997"/>
          </a:xfrm>
          <a:prstGeom prst="rect">
            <a:avLst/>
          </a:prstGeom>
        </p:spPr>
        <p:txBody>
          <a:bodyPr wrap="square">
            <a:spAutoFit/>
          </a:bodyPr>
          <a:lstStyle/>
          <a:p>
            <a:pPr lvl="0"/>
            <a:r>
              <a:rPr lang="sr-Latn-RS" sz="2400" b="1" dirty="0">
                <a:solidFill>
                  <a:srgbClr val="FFCC00"/>
                </a:solidFill>
              </a:rPr>
              <a:t>7. </a:t>
            </a:r>
            <a:r>
              <a:rPr lang="vi-VN" sz="2400" b="1" dirty="0">
                <a:solidFill>
                  <a:srgbClr val="FFCC00"/>
                </a:solidFill>
                <a:latin typeface="+mj-lt"/>
              </a:rPr>
              <a:t>Reforma instrumenata poljoprivredne politike Republike Srbije u cilju usklađivanja sa principima ZPP  </a:t>
            </a:r>
          </a:p>
        </p:txBody>
      </p:sp>
    </p:spTree>
    <p:extLst>
      <p:ext uri="{BB962C8B-B14F-4D97-AF65-F5344CB8AC3E}">
        <p14:creationId xmlns:p14="http://schemas.microsoft.com/office/powerpoint/2010/main" val="1074169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225689"/>
            <a:ext cx="8568952" cy="5632311"/>
          </a:xfrm>
          <a:prstGeom prst="rect">
            <a:avLst/>
          </a:prstGeom>
        </p:spPr>
        <p:txBody>
          <a:bodyPr wrap="square">
            <a:spAutoFit/>
          </a:bodyPr>
          <a:lstStyle/>
          <a:p>
            <a:pPr marL="342900" indent="-342900">
              <a:buFont typeface="Arial" pitchFamily="34" charset="0"/>
              <a:buChar char="•"/>
            </a:pPr>
            <a:r>
              <a:rPr lang="vi-VN" sz="2000" dirty="0" smtClean="0">
                <a:latin typeface="Arial" pitchFamily="34" charset="0"/>
                <a:cs typeface="Arial" pitchFamily="34" charset="0"/>
              </a:rPr>
              <a:t>Usvojena odluka o višegodišnjem finansiranju, predstavlja akcioni plan za sprovođenje IPA III Programa ruralnog razvoja (IPARD III) za 2021-2027. godinu za Republiku Srbiju. </a:t>
            </a:r>
            <a:endParaRPr lang="sr-Latn-RS" sz="2000" dirty="0" smtClean="0">
              <a:latin typeface="Arial" pitchFamily="34" charset="0"/>
              <a:cs typeface="Arial" pitchFamily="34" charset="0"/>
            </a:endParaRPr>
          </a:p>
          <a:p>
            <a:pPr marL="342900" indent="-342900">
              <a:buFont typeface="Arial" pitchFamily="34" charset="0"/>
              <a:buChar char="•"/>
            </a:pPr>
            <a:endParaRPr lang="sr-Latn-RS" sz="2000" dirty="0" smtClean="0">
              <a:latin typeface="Arial" pitchFamily="34" charset="0"/>
              <a:cs typeface="Arial" pitchFamily="34" charset="0"/>
            </a:endParaRPr>
          </a:p>
          <a:p>
            <a:pPr marL="342900" indent="-342900">
              <a:buFont typeface="Arial" pitchFamily="34" charset="0"/>
              <a:buChar char="•"/>
            </a:pPr>
            <a:r>
              <a:rPr lang="vi-VN" sz="2000" dirty="0" smtClean="0">
                <a:latin typeface="Arial" pitchFamily="34" charset="0"/>
                <a:cs typeface="Arial" pitchFamily="34" charset="0"/>
              </a:rPr>
              <a:t>IPARD III program predviđa niz izmena u odnosu na postojeći, uključujući povećanje obima dostupnih sredstava, visine minimalno dostupne podrške, veći intenzitet podsticaja, kao i uvođenje novih mera. </a:t>
            </a:r>
            <a:endParaRPr lang="sr-Latn-RS" sz="2000" dirty="0" smtClean="0">
              <a:latin typeface="Arial" pitchFamily="34" charset="0"/>
              <a:cs typeface="Arial" pitchFamily="34" charset="0"/>
            </a:endParaRPr>
          </a:p>
          <a:p>
            <a:pPr marL="342900" indent="-342900">
              <a:buFont typeface="Arial" pitchFamily="34" charset="0"/>
              <a:buChar char="•"/>
            </a:pPr>
            <a:endParaRPr lang="sr-Latn-RS" sz="2000" dirty="0" smtClean="0">
              <a:latin typeface="Arial" pitchFamily="34" charset="0"/>
              <a:cs typeface="Arial" pitchFamily="34" charset="0"/>
            </a:endParaRPr>
          </a:p>
          <a:p>
            <a:pPr marL="342900" indent="-342900">
              <a:buFont typeface="Arial" pitchFamily="34" charset="0"/>
              <a:buChar char="•"/>
            </a:pPr>
            <a:r>
              <a:rPr lang="vi-VN" sz="2000" dirty="0" smtClean="0">
                <a:latin typeface="Arial" pitchFamily="34" charset="0"/>
                <a:cs typeface="Arial" pitchFamily="34" charset="0"/>
              </a:rPr>
              <a:t>Uz postojeće mere (mere 1, 3 i 7 IPARD programa) uvode se i agroekološke i klimatske mere, LEADER podrška i podrška izgradnji ruralne infrastrukture (mere 4, 5 i 6). </a:t>
            </a:r>
            <a:endParaRPr lang="sr-Latn-RS" sz="2000" dirty="0" smtClean="0">
              <a:latin typeface="Arial" pitchFamily="34" charset="0"/>
              <a:cs typeface="Arial" pitchFamily="34" charset="0"/>
            </a:endParaRPr>
          </a:p>
          <a:p>
            <a:pPr marL="342900" indent="-342900">
              <a:buFont typeface="Arial" pitchFamily="34" charset="0"/>
              <a:buChar char="•"/>
            </a:pPr>
            <a:endParaRPr lang="sr-Latn-RS" sz="2000" dirty="0" smtClean="0">
              <a:latin typeface="Arial" pitchFamily="34" charset="0"/>
              <a:cs typeface="Arial" pitchFamily="34" charset="0"/>
            </a:endParaRPr>
          </a:p>
          <a:p>
            <a:pPr marL="342900" indent="-342900">
              <a:buFont typeface="Arial" pitchFamily="34" charset="0"/>
              <a:buChar char="•"/>
            </a:pPr>
            <a:r>
              <a:rPr lang="vi-VN" sz="2000" dirty="0" smtClean="0">
                <a:latin typeface="Arial" pitchFamily="34" charset="0"/>
                <a:cs typeface="Arial" pitchFamily="34" charset="0"/>
              </a:rPr>
              <a:t>U okviru mere 4: agro-ekološko-klimatske mere i mera organska proizvodnja predviđeno je finanisiranje  1. Plodoreda na obradivim površinama; 2. Zatravljivanja međurednog prostora u višegodišnjim zasadima; 3. Uspostavljanja i održavanja polinatorskih traka; 4. Održivog upravljanje livadama i pašnjacima.</a:t>
            </a:r>
            <a:endParaRPr lang="en-US" sz="2000" dirty="0">
              <a:latin typeface="Arial" pitchFamily="34" charset="0"/>
              <a:cs typeface="Arial" pitchFamily="34" charset="0"/>
            </a:endParaRPr>
          </a:p>
        </p:txBody>
      </p:sp>
      <p:sp>
        <p:nvSpPr>
          <p:cNvPr id="4" name="Rectangle 3"/>
          <p:cNvSpPr/>
          <p:nvPr/>
        </p:nvSpPr>
        <p:spPr>
          <a:xfrm>
            <a:off x="971600" y="404664"/>
            <a:ext cx="7848872" cy="830997"/>
          </a:xfrm>
          <a:prstGeom prst="rect">
            <a:avLst/>
          </a:prstGeom>
        </p:spPr>
        <p:txBody>
          <a:bodyPr wrap="square">
            <a:spAutoFit/>
          </a:bodyPr>
          <a:lstStyle/>
          <a:p>
            <a:pPr lvl="0"/>
            <a:r>
              <a:rPr lang="sr-Latn-RS" sz="2400" b="1" dirty="0">
                <a:solidFill>
                  <a:srgbClr val="FFCC00"/>
                </a:solidFill>
              </a:rPr>
              <a:t>7. </a:t>
            </a:r>
            <a:r>
              <a:rPr lang="vi-VN" sz="2400" b="1" dirty="0">
                <a:solidFill>
                  <a:srgbClr val="FFCC00"/>
                </a:solidFill>
                <a:latin typeface="+mj-lt"/>
              </a:rPr>
              <a:t>Reforma instrumenata poljoprivredne politike Republike Srbije u cilju usklađivanja sa principima ZPP  </a:t>
            </a:r>
          </a:p>
        </p:txBody>
      </p:sp>
    </p:spTree>
    <p:extLst>
      <p:ext uri="{BB962C8B-B14F-4D97-AF65-F5344CB8AC3E}">
        <p14:creationId xmlns:p14="http://schemas.microsoft.com/office/powerpoint/2010/main" val="2452615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5"/>
            <a:ext cx="8244408" cy="830997"/>
          </a:xfrm>
          <a:prstGeom prst="rect">
            <a:avLst/>
          </a:prstGeom>
        </p:spPr>
        <p:txBody>
          <a:bodyPr wrap="square">
            <a:spAutoFit/>
          </a:bodyPr>
          <a:lstStyle/>
          <a:p>
            <a:r>
              <a:rPr lang="sr-Latn-RS" sz="2400" b="1" dirty="0" smtClean="0">
                <a:solidFill>
                  <a:srgbClr val="FFCC00"/>
                </a:solidFill>
                <a:latin typeface="+mj-lt"/>
              </a:rPr>
              <a:t>8</a:t>
            </a:r>
            <a:r>
              <a:rPr lang="sr-Latn-RS" sz="2400" b="1" dirty="0">
                <a:solidFill>
                  <a:srgbClr val="FFCC00"/>
                </a:solidFill>
                <a:latin typeface="+mj-lt"/>
              </a:rPr>
              <a:t>. </a:t>
            </a:r>
            <a:r>
              <a:rPr lang="en-US" sz="2400" b="1" dirty="0" err="1">
                <a:solidFill>
                  <a:srgbClr val="FFCC00"/>
                </a:solidFill>
                <a:latin typeface="+mj-lt"/>
              </a:rPr>
              <a:t>Trenutna</a:t>
            </a:r>
            <a:r>
              <a:rPr lang="en-US" sz="2400" b="1" dirty="0">
                <a:solidFill>
                  <a:srgbClr val="FFCC00"/>
                </a:solidFill>
                <a:latin typeface="+mj-lt"/>
              </a:rPr>
              <a:t> </a:t>
            </a:r>
            <a:r>
              <a:rPr lang="en-US" sz="2400" b="1" dirty="0" err="1">
                <a:solidFill>
                  <a:srgbClr val="FFCC00"/>
                </a:solidFill>
                <a:latin typeface="+mj-lt"/>
              </a:rPr>
              <a:t>podrška</a:t>
            </a:r>
            <a:r>
              <a:rPr lang="en-US" sz="2400" b="1" dirty="0">
                <a:solidFill>
                  <a:srgbClr val="FFCC00"/>
                </a:solidFill>
                <a:latin typeface="+mj-lt"/>
              </a:rPr>
              <a:t> EU </a:t>
            </a:r>
            <a:r>
              <a:rPr lang="en-US" sz="2400" b="1" dirty="0" err="1">
                <a:solidFill>
                  <a:srgbClr val="FFCC00"/>
                </a:solidFill>
                <a:latin typeface="+mj-lt"/>
              </a:rPr>
              <a:t>putem</a:t>
            </a:r>
            <a:r>
              <a:rPr lang="en-US" sz="2400" b="1" dirty="0">
                <a:solidFill>
                  <a:srgbClr val="FFCC00"/>
                </a:solidFill>
                <a:latin typeface="+mj-lt"/>
              </a:rPr>
              <a:t> IPARD </a:t>
            </a:r>
            <a:r>
              <a:rPr lang="en-US" sz="2400" b="1" dirty="0" err="1">
                <a:solidFill>
                  <a:srgbClr val="FFCC00"/>
                </a:solidFill>
                <a:latin typeface="+mj-lt"/>
              </a:rPr>
              <a:t>fondova</a:t>
            </a:r>
            <a:r>
              <a:rPr lang="en-US" sz="2400" b="1" dirty="0">
                <a:solidFill>
                  <a:srgbClr val="FFCC00"/>
                </a:solidFill>
                <a:latin typeface="+mj-lt"/>
              </a:rPr>
              <a:t> </a:t>
            </a:r>
            <a:r>
              <a:rPr lang="en-US" sz="2400" b="1" dirty="0" err="1">
                <a:solidFill>
                  <a:srgbClr val="FFCC00"/>
                </a:solidFill>
                <a:latin typeface="+mj-lt"/>
              </a:rPr>
              <a:t>usmerenih</a:t>
            </a:r>
            <a:r>
              <a:rPr lang="en-US" sz="2400" b="1" dirty="0">
                <a:solidFill>
                  <a:srgbClr val="FFCC00"/>
                </a:solidFill>
                <a:latin typeface="+mj-lt"/>
              </a:rPr>
              <a:t> </a:t>
            </a:r>
            <a:r>
              <a:rPr lang="en-US" sz="2400" b="1" dirty="0" err="1">
                <a:solidFill>
                  <a:srgbClr val="FFCC00"/>
                </a:solidFill>
                <a:latin typeface="+mj-lt"/>
              </a:rPr>
              <a:t>ka</a:t>
            </a:r>
            <a:r>
              <a:rPr lang="en-US" sz="2400" b="1" dirty="0">
                <a:solidFill>
                  <a:srgbClr val="FFCC00"/>
                </a:solidFill>
                <a:latin typeface="+mj-lt"/>
              </a:rPr>
              <a:t> </a:t>
            </a:r>
            <a:r>
              <a:rPr lang="en-US" sz="2400" b="1" dirty="0" err="1">
                <a:solidFill>
                  <a:srgbClr val="FFCC00"/>
                </a:solidFill>
                <a:latin typeface="+mj-lt"/>
              </a:rPr>
              <a:t>poljoprivredi</a:t>
            </a:r>
            <a:r>
              <a:rPr lang="en-US" sz="2400" b="1" dirty="0">
                <a:solidFill>
                  <a:srgbClr val="FFCC00"/>
                </a:solidFill>
                <a:latin typeface="+mj-lt"/>
              </a:rPr>
              <a:t> </a:t>
            </a:r>
            <a:r>
              <a:rPr lang="en-US" sz="2400" b="1" dirty="0" err="1">
                <a:solidFill>
                  <a:srgbClr val="FFCC00"/>
                </a:solidFill>
                <a:latin typeface="+mj-lt"/>
              </a:rPr>
              <a:t>Republike</a:t>
            </a:r>
            <a:r>
              <a:rPr lang="en-US" sz="2400" b="1" dirty="0">
                <a:solidFill>
                  <a:srgbClr val="FFCC00"/>
                </a:solidFill>
                <a:latin typeface="+mj-lt"/>
              </a:rPr>
              <a:t> </a:t>
            </a:r>
            <a:r>
              <a:rPr lang="en-US" sz="2400" b="1" dirty="0" err="1">
                <a:solidFill>
                  <a:srgbClr val="FFCC00"/>
                </a:solidFill>
                <a:latin typeface="+mj-lt"/>
              </a:rPr>
              <a:t>Srbije</a:t>
            </a:r>
            <a:endParaRPr lang="en-US" sz="2400" b="1" dirty="0">
              <a:solidFill>
                <a:srgbClr val="FFCC00"/>
              </a:solidFill>
              <a:latin typeface="+mj-lt"/>
            </a:endParaRPr>
          </a:p>
        </p:txBody>
      </p:sp>
      <p:sp>
        <p:nvSpPr>
          <p:cNvPr id="3" name="Rectangle 2"/>
          <p:cNvSpPr/>
          <p:nvPr/>
        </p:nvSpPr>
        <p:spPr>
          <a:xfrm>
            <a:off x="251520" y="1340768"/>
            <a:ext cx="8784976" cy="5909310"/>
          </a:xfrm>
          <a:prstGeom prst="rect">
            <a:avLst/>
          </a:prstGeom>
        </p:spPr>
        <p:txBody>
          <a:bodyPr wrap="square">
            <a:spAutoFit/>
          </a:bodyPr>
          <a:lstStyle/>
          <a:p>
            <a:r>
              <a:rPr lang="vi-VN" sz="2000" dirty="0" smtClean="0">
                <a:latin typeface="Arial" pitchFamily="34" charset="0"/>
                <a:cs typeface="Arial" pitchFamily="34" charset="0"/>
              </a:rPr>
              <a:t>Instrument za pretpristupnu pomoć (IPA II) predstavlja pomoć državama potencijalnim kandidatima za članstvo i državama u statusu kandidata da proces stabilizacije i pridruživanja sprovedu u skladu sa njihovim specifičnostima. </a:t>
            </a:r>
            <a:endParaRPr lang="sr-Latn-RS" sz="2000" dirty="0" smtClean="0">
              <a:latin typeface="Arial" pitchFamily="34" charset="0"/>
              <a:cs typeface="Arial" pitchFamily="34" charset="0"/>
            </a:endParaRPr>
          </a:p>
          <a:p>
            <a:endParaRPr lang="vi-VN" sz="2000" dirty="0" smtClean="0">
              <a:latin typeface="Arial" pitchFamily="34" charset="0"/>
              <a:cs typeface="Arial" pitchFamily="34" charset="0"/>
            </a:endParaRPr>
          </a:p>
          <a:p>
            <a:r>
              <a:rPr lang="vi-VN" sz="2000" dirty="0" smtClean="0">
                <a:latin typeface="Arial" pitchFamily="34" charset="0"/>
                <a:cs typeface="Arial" pitchFamily="34" charset="0"/>
              </a:rPr>
              <a:t>IPARD II – instrument za pretpristupnu pomoć u oblasti ruralnog razvoja za programski period 2014.do 2020. godine pruža investicionu podršku od 175 miliona evra, namenjenu jačanju konkurentnosti sektora proizvodnje i prerade hrane, koja će pomoći postepenom prilagođavanju standardima EU u oblastima higijene, bezbednosti hrane, veterine i zaštite životne sredine, kao i diversifikacije ruralne ekonomije.</a:t>
            </a:r>
          </a:p>
          <a:p>
            <a:endParaRPr lang="vi-VN" sz="2000" dirty="0" smtClean="0">
              <a:latin typeface="Arial" pitchFamily="34" charset="0"/>
              <a:cs typeface="Arial" pitchFamily="34" charset="0"/>
            </a:endParaRPr>
          </a:p>
          <a:p>
            <a:r>
              <a:rPr lang="vi-VN" sz="2000" dirty="0" smtClean="0">
                <a:latin typeface="Arial" pitchFamily="34" charset="0"/>
                <a:cs typeface="Arial" pitchFamily="34" charset="0"/>
              </a:rPr>
              <a:t>Kroz program se može podržati i uspostavljanje proizvođačkih grupa, ruralna infrastruktura, obuka, uključujući i savetodavne službe, agro-ekološke sheme, kao i lokalne inicijative, a kroz ovaj program se zemlje kandidati za članstvo u EU pripremaju za korišćenje sredstava iz Evropskog poljoprivrednog fonda za ruralni razvoj (EAFRD).</a:t>
            </a:r>
          </a:p>
          <a:p>
            <a:endParaRPr lang="vi-VN" sz="2000" dirty="0" smtClean="0">
              <a:latin typeface="Arial" pitchFamily="34" charset="0"/>
              <a:cs typeface="Arial" pitchFamily="34" charset="0"/>
            </a:endParaRPr>
          </a:p>
          <a:p>
            <a:endParaRPr lang="vi-VN" dirty="0" smtClean="0"/>
          </a:p>
        </p:txBody>
      </p:sp>
    </p:spTree>
    <p:extLst>
      <p:ext uri="{BB962C8B-B14F-4D97-AF65-F5344CB8AC3E}">
        <p14:creationId xmlns:p14="http://schemas.microsoft.com/office/powerpoint/2010/main" val="106594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24744"/>
            <a:ext cx="8496944" cy="5632311"/>
          </a:xfrm>
          <a:prstGeom prst="rect">
            <a:avLst/>
          </a:prstGeom>
        </p:spPr>
        <p:txBody>
          <a:bodyPr wrap="square">
            <a:spAutoFit/>
          </a:bodyPr>
          <a:lstStyle/>
          <a:p>
            <a:r>
              <a:rPr lang="vi-VN" sz="2400" dirty="0" smtClean="0">
                <a:latin typeface="Arial" pitchFamily="34" charset="0"/>
                <a:cs typeface="Arial" pitchFamily="34" charset="0"/>
              </a:rPr>
              <a:t>IPARD II program je odobrila EU i usvojen je zaključkom Vlade Republike Srbije. Realizuje se preko Ministarstva poljoprivrede, šumarstva i vodoprivrede i Uprave za agrarna plaćanja.</a:t>
            </a:r>
          </a:p>
          <a:p>
            <a:endParaRPr lang="vi-VN" sz="2400" dirty="0" smtClean="0">
              <a:latin typeface="Arial" pitchFamily="34" charset="0"/>
              <a:cs typeface="Arial" pitchFamily="34" charset="0"/>
            </a:endParaRPr>
          </a:p>
          <a:p>
            <a:r>
              <a:rPr lang="vi-VN" sz="2400" dirty="0" smtClean="0">
                <a:latin typeface="Arial" pitchFamily="34" charset="0"/>
                <a:cs typeface="Arial" pitchFamily="34" charset="0"/>
              </a:rPr>
              <a:t>Finansijski sporazum 2014-2020 između Vlade Republike Srbije i Evropske komisije, kojim se omogućava sprovođenje IPARD II programa je, nakon potpisivanja obe ugovorne strane, stupio na snagu 12. juna 2018. godine.</a:t>
            </a:r>
          </a:p>
          <a:p>
            <a:endParaRPr lang="vi-VN" sz="2400" dirty="0" smtClean="0">
              <a:latin typeface="Arial" pitchFamily="34" charset="0"/>
              <a:cs typeface="Arial" pitchFamily="34" charset="0"/>
            </a:endParaRPr>
          </a:p>
          <a:p>
            <a:r>
              <a:rPr lang="vi-VN" sz="2400" dirty="0" smtClean="0">
                <a:latin typeface="Arial" pitchFamily="34" charset="0"/>
                <a:cs typeface="Arial" pitchFamily="34" charset="0"/>
              </a:rPr>
              <a:t>IPARD podrška je prva pomoć ove vrste koja je namenjena direktno korisnicima, odnosno poljoprivrednim proizvođačima – pravnim i fizičkim licima, a obuhvaćeni su sledeći regioni: Beogradski region, Vojvođanski region, region Šumadija i Zapadna Srbija i region Južne i Istočne Srbije.</a:t>
            </a:r>
            <a:endParaRPr lang="vi-VN" sz="2400" dirty="0">
              <a:latin typeface="Arial" pitchFamily="34" charset="0"/>
              <a:cs typeface="Arial" pitchFamily="34" charset="0"/>
            </a:endParaRPr>
          </a:p>
        </p:txBody>
      </p:sp>
      <p:sp>
        <p:nvSpPr>
          <p:cNvPr id="3" name="Rectangle 2"/>
          <p:cNvSpPr/>
          <p:nvPr/>
        </p:nvSpPr>
        <p:spPr>
          <a:xfrm>
            <a:off x="971600" y="77155"/>
            <a:ext cx="7488832" cy="830997"/>
          </a:xfrm>
          <a:prstGeom prst="rect">
            <a:avLst/>
          </a:prstGeom>
        </p:spPr>
        <p:txBody>
          <a:bodyPr wrap="square">
            <a:spAutoFit/>
          </a:bodyPr>
          <a:lstStyle/>
          <a:p>
            <a:pPr lvl="0"/>
            <a:r>
              <a:rPr lang="sr-Latn-RS" sz="2400" b="1" dirty="0">
                <a:solidFill>
                  <a:srgbClr val="FFCC00"/>
                </a:solidFill>
              </a:rPr>
              <a:t>8. </a:t>
            </a:r>
            <a:r>
              <a:rPr lang="en-US" sz="2400" b="1" dirty="0" err="1">
                <a:solidFill>
                  <a:srgbClr val="FFCC00"/>
                </a:solidFill>
              </a:rPr>
              <a:t>Trenutna</a:t>
            </a:r>
            <a:r>
              <a:rPr lang="en-US" sz="2400" b="1" dirty="0">
                <a:solidFill>
                  <a:srgbClr val="FFCC00"/>
                </a:solidFill>
              </a:rPr>
              <a:t> </a:t>
            </a:r>
            <a:r>
              <a:rPr lang="en-US" sz="2400" b="1" dirty="0" err="1">
                <a:solidFill>
                  <a:srgbClr val="FFCC00"/>
                </a:solidFill>
              </a:rPr>
              <a:t>podrška</a:t>
            </a:r>
            <a:r>
              <a:rPr lang="en-US" sz="2400" b="1" dirty="0">
                <a:solidFill>
                  <a:srgbClr val="FFCC00"/>
                </a:solidFill>
              </a:rPr>
              <a:t> EU </a:t>
            </a:r>
            <a:r>
              <a:rPr lang="en-US" sz="2400" b="1" dirty="0" err="1">
                <a:solidFill>
                  <a:srgbClr val="FFCC00"/>
                </a:solidFill>
              </a:rPr>
              <a:t>putem</a:t>
            </a:r>
            <a:r>
              <a:rPr lang="en-US" sz="2400" b="1" dirty="0">
                <a:solidFill>
                  <a:srgbClr val="FFCC00"/>
                </a:solidFill>
              </a:rPr>
              <a:t> IPARD </a:t>
            </a:r>
            <a:r>
              <a:rPr lang="en-US" sz="2400" b="1" dirty="0" err="1">
                <a:solidFill>
                  <a:srgbClr val="FFCC00"/>
                </a:solidFill>
              </a:rPr>
              <a:t>fondova</a:t>
            </a:r>
            <a:r>
              <a:rPr lang="en-US" sz="2400" b="1" dirty="0">
                <a:solidFill>
                  <a:srgbClr val="FFCC00"/>
                </a:solidFill>
              </a:rPr>
              <a:t> </a:t>
            </a:r>
            <a:r>
              <a:rPr lang="en-US" sz="2400" b="1" dirty="0" err="1">
                <a:solidFill>
                  <a:srgbClr val="FFCC00"/>
                </a:solidFill>
              </a:rPr>
              <a:t>usmerenih</a:t>
            </a:r>
            <a:r>
              <a:rPr lang="en-US" sz="2400" b="1" dirty="0">
                <a:solidFill>
                  <a:srgbClr val="FFCC00"/>
                </a:solidFill>
              </a:rPr>
              <a:t> </a:t>
            </a:r>
            <a:r>
              <a:rPr lang="en-US" sz="2400" b="1" dirty="0" err="1">
                <a:solidFill>
                  <a:srgbClr val="FFCC00"/>
                </a:solidFill>
              </a:rPr>
              <a:t>ka</a:t>
            </a:r>
            <a:r>
              <a:rPr lang="en-US" sz="2400" b="1" dirty="0">
                <a:solidFill>
                  <a:srgbClr val="FFCC00"/>
                </a:solidFill>
              </a:rPr>
              <a:t> </a:t>
            </a:r>
            <a:r>
              <a:rPr lang="en-US" sz="2400" b="1" dirty="0" err="1">
                <a:solidFill>
                  <a:srgbClr val="FFCC00"/>
                </a:solidFill>
              </a:rPr>
              <a:t>poljoprivredi</a:t>
            </a:r>
            <a:r>
              <a:rPr lang="en-US" sz="2400" b="1" dirty="0">
                <a:solidFill>
                  <a:srgbClr val="FFCC00"/>
                </a:solidFill>
              </a:rPr>
              <a:t> </a:t>
            </a:r>
            <a:r>
              <a:rPr lang="en-US" sz="2400" b="1" dirty="0" err="1">
                <a:solidFill>
                  <a:srgbClr val="FFCC00"/>
                </a:solidFill>
              </a:rPr>
              <a:t>Republike</a:t>
            </a:r>
            <a:r>
              <a:rPr lang="en-US" sz="2400" b="1" dirty="0">
                <a:solidFill>
                  <a:srgbClr val="FFCC00"/>
                </a:solidFill>
              </a:rPr>
              <a:t> </a:t>
            </a:r>
            <a:r>
              <a:rPr lang="en-US" sz="2400" b="1" dirty="0" err="1">
                <a:solidFill>
                  <a:srgbClr val="FFCC00"/>
                </a:solidFill>
              </a:rPr>
              <a:t>Srbije</a:t>
            </a:r>
            <a:endParaRPr lang="en-US" sz="2400" b="1" dirty="0">
              <a:solidFill>
                <a:srgbClr val="FFCC00"/>
              </a:solidFill>
            </a:endParaRPr>
          </a:p>
        </p:txBody>
      </p:sp>
    </p:spTree>
    <p:extLst>
      <p:ext uri="{BB962C8B-B14F-4D97-AF65-F5344CB8AC3E}">
        <p14:creationId xmlns:p14="http://schemas.microsoft.com/office/powerpoint/2010/main" val="673125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568952" cy="6924973"/>
          </a:xfrm>
          <a:prstGeom prst="rect">
            <a:avLst/>
          </a:prstGeom>
        </p:spPr>
        <p:txBody>
          <a:bodyPr wrap="square">
            <a:spAutoFit/>
          </a:bodyPr>
          <a:lstStyle/>
          <a:p>
            <a:pPr lvl="0"/>
            <a:r>
              <a:rPr lang="sr-Latn-RS" sz="2400" b="1" dirty="0">
                <a:solidFill>
                  <a:srgbClr val="FFCC00"/>
                </a:solidFill>
              </a:rPr>
              <a:t>8. </a:t>
            </a:r>
            <a:r>
              <a:rPr lang="en-US" sz="2400" b="1" dirty="0" err="1">
                <a:solidFill>
                  <a:srgbClr val="FFCC00"/>
                </a:solidFill>
              </a:rPr>
              <a:t>Trenutna</a:t>
            </a:r>
            <a:r>
              <a:rPr lang="en-US" sz="2400" b="1" dirty="0">
                <a:solidFill>
                  <a:srgbClr val="FFCC00"/>
                </a:solidFill>
              </a:rPr>
              <a:t> </a:t>
            </a:r>
            <a:r>
              <a:rPr lang="en-US" sz="2400" b="1" dirty="0" err="1">
                <a:solidFill>
                  <a:srgbClr val="FFCC00"/>
                </a:solidFill>
              </a:rPr>
              <a:t>podrška</a:t>
            </a:r>
            <a:r>
              <a:rPr lang="en-US" sz="2400" b="1" dirty="0">
                <a:solidFill>
                  <a:srgbClr val="FFCC00"/>
                </a:solidFill>
              </a:rPr>
              <a:t> EU </a:t>
            </a:r>
            <a:r>
              <a:rPr lang="en-US" sz="2400" b="1" dirty="0" err="1">
                <a:solidFill>
                  <a:srgbClr val="FFCC00"/>
                </a:solidFill>
              </a:rPr>
              <a:t>putem</a:t>
            </a:r>
            <a:r>
              <a:rPr lang="en-US" sz="2400" b="1" dirty="0">
                <a:solidFill>
                  <a:srgbClr val="FFCC00"/>
                </a:solidFill>
              </a:rPr>
              <a:t> IPARD </a:t>
            </a:r>
            <a:r>
              <a:rPr lang="en-US" sz="2400" b="1" dirty="0" err="1">
                <a:solidFill>
                  <a:srgbClr val="FFCC00"/>
                </a:solidFill>
              </a:rPr>
              <a:t>fondova</a:t>
            </a:r>
            <a:r>
              <a:rPr lang="en-US" sz="2400" b="1" dirty="0">
                <a:solidFill>
                  <a:srgbClr val="FFCC00"/>
                </a:solidFill>
              </a:rPr>
              <a:t> </a:t>
            </a:r>
            <a:r>
              <a:rPr lang="en-US" sz="2400" b="1" dirty="0" err="1">
                <a:solidFill>
                  <a:srgbClr val="FFCC00"/>
                </a:solidFill>
              </a:rPr>
              <a:t>usmerenih</a:t>
            </a:r>
            <a:r>
              <a:rPr lang="en-US" sz="2400" b="1" dirty="0">
                <a:solidFill>
                  <a:srgbClr val="FFCC00"/>
                </a:solidFill>
              </a:rPr>
              <a:t> </a:t>
            </a:r>
            <a:r>
              <a:rPr lang="en-US" sz="2400" b="1" dirty="0" err="1">
                <a:solidFill>
                  <a:srgbClr val="FFCC00"/>
                </a:solidFill>
              </a:rPr>
              <a:t>ka</a:t>
            </a:r>
            <a:r>
              <a:rPr lang="en-US" sz="2400" b="1" dirty="0">
                <a:solidFill>
                  <a:srgbClr val="FFCC00"/>
                </a:solidFill>
              </a:rPr>
              <a:t> </a:t>
            </a:r>
            <a:r>
              <a:rPr lang="en-US" sz="2400" b="1" dirty="0" err="1">
                <a:solidFill>
                  <a:srgbClr val="FFCC00"/>
                </a:solidFill>
              </a:rPr>
              <a:t>poljoprivredi</a:t>
            </a:r>
            <a:r>
              <a:rPr lang="en-US" sz="2400" b="1" dirty="0">
                <a:solidFill>
                  <a:srgbClr val="FFCC00"/>
                </a:solidFill>
              </a:rPr>
              <a:t> </a:t>
            </a:r>
            <a:r>
              <a:rPr lang="en-US" sz="2400" b="1" dirty="0" err="1">
                <a:solidFill>
                  <a:srgbClr val="FFCC00"/>
                </a:solidFill>
              </a:rPr>
              <a:t>Republike</a:t>
            </a:r>
            <a:r>
              <a:rPr lang="en-US" sz="2400" b="1" dirty="0">
                <a:solidFill>
                  <a:srgbClr val="FFCC00"/>
                </a:solidFill>
              </a:rPr>
              <a:t> </a:t>
            </a:r>
            <a:r>
              <a:rPr lang="en-US" sz="2400" b="1" dirty="0" err="1">
                <a:solidFill>
                  <a:srgbClr val="FFCC00"/>
                </a:solidFill>
              </a:rPr>
              <a:t>Srbije</a:t>
            </a:r>
            <a:endParaRPr lang="en-US" sz="2400" b="1" dirty="0">
              <a:solidFill>
                <a:srgbClr val="FFCC00"/>
              </a:solidFill>
            </a:endParaRPr>
          </a:p>
          <a:p>
            <a:endParaRPr lang="vi-VN" dirty="0" smtClean="0"/>
          </a:p>
          <a:p>
            <a:r>
              <a:rPr lang="vi-VN" sz="2000" dirty="0" smtClean="0">
                <a:latin typeface="Arial" pitchFamily="34" charset="0"/>
                <a:cs typeface="Arial" pitchFamily="34" charset="0"/>
              </a:rPr>
              <a:t>Mera 1 – Investicije u fizičku imovinu poljoprivrednih gazdinstava – značajnom podrškom investicijama u materijalna sredstva i tehnička poboljšanja (izgradnja objekata i nabavka poljoprivredne mehanizacije) povećava se produktivnost i konkurentnost poljoprivredne proizvodnje.</a:t>
            </a:r>
          </a:p>
          <a:p>
            <a:endParaRPr lang="vi-VN" sz="2000" dirty="0" smtClean="0">
              <a:latin typeface="Arial" pitchFamily="34" charset="0"/>
              <a:cs typeface="Arial" pitchFamily="34" charset="0"/>
            </a:endParaRPr>
          </a:p>
          <a:p>
            <a:r>
              <a:rPr lang="vi-VN" sz="2000" dirty="0" smtClean="0">
                <a:latin typeface="Arial" pitchFamily="34" charset="0"/>
                <a:cs typeface="Arial" pitchFamily="34" charset="0"/>
              </a:rPr>
              <a:t>Mera 3 – Investicije u fizičku imovinu koje se tiču prerade i marketinga poljoprivrednih proizvoda i proizvoda ribarstva: kroz podršku investicijama u modernizaciju prerađivačkih kapaciteta, povećava ukupne performanse sektora i doprinosi dostizanju potrebnih EU standarda.</a:t>
            </a:r>
          </a:p>
          <a:p>
            <a:endParaRPr lang="vi-VN" sz="2000" dirty="0" smtClean="0">
              <a:latin typeface="Arial" pitchFamily="34" charset="0"/>
              <a:cs typeface="Arial" pitchFamily="34" charset="0"/>
            </a:endParaRPr>
          </a:p>
          <a:p>
            <a:r>
              <a:rPr lang="vi-VN" sz="2000" dirty="0" smtClean="0">
                <a:latin typeface="Arial" pitchFamily="34" charset="0"/>
                <a:cs typeface="Arial" pitchFamily="34" charset="0"/>
              </a:rPr>
              <a:t>Mera 7 – Diversifikacija poljoprivrednih gazdinstava i razvoj poslovanja: ima za cilj povećanje stepena razvoja ekonomskih aktivnosti u ruralnim područjima, uz mogućnost stvaranja novih radnih mesta, što će direktno uvećati prihod gazdinstava.</a:t>
            </a:r>
          </a:p>
          <a:p>
            <a:endParaRPr lang="vi-VN" sz="2000" dirty="0" smtClean="0">
              <a:latin typeface="Arial" pitchFamily="34" charset="0"/>
              <a:cs typeface="Arial" pitchFamily="34" charset="0"/>
            </a:endParaRPr>
          </a:p>
          <a:p>
            <a:r>
              <a:rPr lang="vi-VN" sz="2000" dirty="0" smtClean="0">
                <a:latin typeface="Arial" pitchFamily="34" charset="0"/>
                <a:cs typeface="Arial" pitchFamily="34" charset="0"/>
              </a:rPr>
              <a:t>Mera 9 – Tehnička pomoć: mera podržava tehničku pomoć i troškove u vezi sa sprovođenjem IPARD programa. Cilj ove mere jeste da pomogne u sprovođenju i nadzoru programa, kao i u njegovoj eventualnoj izmeni.</a:t>
            </a:r>
          </a:p>
          <a:p>
            <a:endParaRPr lang="vi-VN" dirty="0" smtClean="0"/>
          </a:p>
        </p:txBody>
      </p:sp>
    </p:spTree>
    <p:extLst>
      <p:ext uri="{BB962C8B-B14F-4D97-AF65-F5344CB8AC3E}">
        <p14:creationId xmlns:p14="http://schemas.microsoft.com/office/powerpoint/2010/main" val="1327491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28343"/>
            <a:ext cx="8280920" cy="5632311"/>
          </a:xfrm>
          <a:prstGeom prst="rect">
            <a:avLst/>
          </a:prstGeom>
        </p:spPr>
        <p:txBody>
          <a:bodyPr wrap="square">
            <a:spAutoFit/>
          </a:bodyPr>
          <a:lstStyle/>
          <a:p>
            <a:r>
              <a:rPr lang="vi-VN" sz="2400" dirty="0" smtClean="0">
                <a:latin typeface="Arial" pitchFamily="34" charset="0"/>
                <a:cs typeface="Arial" pitchFamily="34" charset="0"/>
              </a:rPr>
              <a:t>U toku je priprema proceduralnog okvira za akreditacije sledećih mera:</a:t>
            </a:r>
          </a:p>
          <a:p>
            <a:endParaRPr lang="vi-VN" sz="2400" dirty="0" smtClean="0">
              <a:latin typeface="Arial" pitchFamily="34" charset="0"/>
              <a:cs typeface="Arial" pitchFamily="34" charset="0"/>
            </a:endParaRPr>
          </a:p>
          <a:p>
            <a:r>
              <a:rPr lang="vi-VN" sz="2400" dirty="0" smtClean="0">
                <a:latin typeface="Arial" pitchFamily="34" charset="0"/>
                <a:cs typeface="Arial" pitchFamily="34" charset="0"/>
              </a:rPr>
              <a:t>Mera 4 – Mere u oblasti poljoprivrede, zaštite životne sredine, klime i organske proizvodnje: osnovni cilj mere je sticanje iskustva u sprovođenju i uvođenje metodologija i praksi EU u ovaj sektor.</a:t>
            </a:r>
          </a:p>
          <a:p>
            <a:endParaRPr lang="vi-VN" sz="2400" dirty="0" smtClean="0">
              <a:latin typeface="Arial" pitchFamily="34" charset="0"/>
              <a:cs typeface="Arial" pitchFamily="34" charset="0"/>
            </a:endParaRPr>
          </a:p>
          <a:p>
            <a:r>
              <a:rPr lang="vi-VN" sz="2400" dirty="0" smtClean="0">
                <a:latin typeface="Arial" pitchFamily="34" charset="0"/>
                <a:cs typeface="Arial" pitchFamily="34" charset="0"/>
              </a:rPr>
              <a:t>Mera 5 – Priprema i implementacija Lokalnih razvojnih strategija (LEADER pristup): treba da doprinese razvoju civilnog društva i jačanju socijalnog dijaloga unutar ruralnih sredina. </a:t>
            </a:r>
            <a:r>
              <a:rPr lang="vi-VN" sz="2400" dirty="0" smtClean="0">
                <a:latin typeface="Arial" pitchFamily="34" charset="0"/>
                <a:cs typeface="Arial" pitchFamily="34" charset="0"/>
              </a:rPr>
              <a:t>Podrška </a:t>
            </a:r>
            <a:r>
              <a:rPr lang="vi-VN" sz="2400" dirty="0" smtClean="0">
                <a:latin typeface="Arial" pitchFamily="34" charset="0"/>
                <a:cs typeface="Arial" pitchFamily="34" charset="0"/>
              </a:rPr>
              <a:t>dobrom upravljanju, podsticanje zapošljavanja i razvoj ljudskog kapitala, uz sprovođenje mere kroz lokalna partnerstva, doprinosi održivom razvoju ruralnih područja.</a:t>
            </a:r>
            <a:endParaRPr lang="vi-VN" sz="2400" dirty="0">
              <a:latin typeface="Arial" pitchFamily="34" charset="0"/>
              <a:cs typeface="Arial" pitchFamily="34" charset="0"/>
            </a:endParaRPr>
          </a:p>
        </p:txBody>
      </p:sp>
      <p:sp>
        <p:nvSpPr>
          <p:cNvPr id="3" name="Rectangle 2"/>
          <p:cNvSpPr/>
          <p:nvPr/>
        </p:nvSpPr>
        <p:spPr>
          <a:xfrm>
            <a:off x="827584" y="8724"/>
            <a:ext cx="7848872" cy="830997"/>
          </a:xfrm>
          <a:prstGeom prst="rect">
            <a:avLst/>
          </a:prstGeom>
        </p:spPr>
        <p:txBody>
          <a:bodyPr wrap="square">
            <a:spAutoFit/>
          </a:bodyPr>
          <a:lstStyle/>
          <a:p>
            <a:pPr lvl="0"/>
            <a:r>
              <a:rPr lang="sr-Latn-RS" sz="2400" b="1" dirty="0">
                <a:solidFill>
                  <a:srgbClr val="FFCC00"/>
                </a:solidFill>
              </a:rPr>
              <a:t>8. </a:t>
            </a:r>
            <a:r>
              <a:rPr lang="en-US" sz="2400" b="1" dirty="0" err="1">
                <a:solidFill>
                  <a:srgbClr val="FFCC00"/>
                </a:solidFill>
              </a:rPr>
              <a:t>Trenutna</a:t>
            </a:r>
            <a:r>
              <a:rPr lang="en-US" sz="2400" b="1" dirty="0">
                <a:solidFill>
                  <a:srgbClr val="FFCC00"/>
                </a:solidFill>
              </a:rPr>
              <a:t> </a:t>
            </a:r>
            <a:r>
              <a:rPr lang="en-US" sz="2400" b="1" dirty="0" err="1">
                <a:solidFill>
                  <a:srgbClr val="FFCC00"/>
                </a:solidFill>
              </a:rPr>
              <a:t>podrška</a:t>
            </a:r>
            <a:r>
              <a:rPr lang="en-US" sz="2400" b="1" dirty="0">
                <a:solidFill>
                  <a:srgbClr val="FFCC00"/>
                </a:solidFill>
              </a:rPr>
              <a:t> EU </a:t>
            </a:r>
            <a:r>
              <a:rPr lang="en-US" sz="2400" b="1" dirty="0" err="1">
                <a:solidFill>
                  <a:srgbClr val="FFCC00"/>
                </a:solidFill>
              </a:rPr>
              <a:t>putem</a:t>
            </a:r>
            <a:r>
              <a:rPr lang="en-US" sz="2400" b="1" dirty="0">
                <a:solidFill>
                  <a:srgbClr val="FFCC00"/>
                </a:solidFill>
              </a:rPr>
              <a:t> IPARD </a:t>
            </a:r>
            <a:r>
              <a:rPr lang="en-US" sz="2400" b="1" dirty="0" err="1">
                <a:solidFill>
                  <a:srgbClr val="FFCC00"/>
                </a:solidFill>
              </a:rPr>
              <a:t>fondova</a:t>
            </a:r>
            <a:r>
              <a:rPr lang="en-US" sz="2400" b="1" dirty="0">
                <a:solidFill>
                  <a:srgbClr val="FFCC00"/>
                </a:solidFill>
              </a:rPr>
              <a:t> </a:t>
            </a:r>
            <a:r>
              <a:rPr lang="en-US" sz="2400" b="1" dirty="0" err="1">
                <a:solidFill>
                  <a:srgbClr val="FFCC00"/>
                </a:solidFill>
              </a:rPr>
              <a:t>usmerenih</a:t>
            </a:r>
            <a:r>
              <a:rPr lang="en-US" sz="2400" b="1" dirty="0">
                <a:solidFill>
                  <a:srgbClr val="FFCC00"/>
                </a:solidFill>
              </a:rPr>
              <a:t> </a:t>
            </a:r>
            <a:r>
              <a:rPr lang="en-US" sz="2400" b="1" dirty="0" err="1">
                <a:solidFill>
                  <a:srgbClr val="FFCC00"/>
                </a:solidFill>
              </a:rPr>
              <a:t>ka</a:t>
            </a:r>
            <a:r>
              <a:rPr lang="en-US" sz="2400" b="1" dirty="0">
                <a:solidFill>
                  <a:srgbClr val="FFCC00"/>
                </a:solidFill>
              </a:rPr>
              <a:t> </a:t>
            </a:r>
            <a:r>
              <a:rPr lang="en-US" sz="2400" b="1" dirty="0" err="1">
                <a:solidFill>
                  <a:srgbClr val="FFCC00"/>
                </a:solidFill>
              </a:rPr>
              <a:t>poljoprivredi</a:t>
            </a:r>
            <a:r>
              <a:rPr lang="en-US" sz="2400" b="1" dirty="0">
                <a:solidFill>
                  <a:srgbClr val="FFCC00"/>
                </a:solidFill>
              </a:rPr>
              <a:t> </a:t>
            </a:r>
            <a:r>
              <a:rPr lang="en-US" sz="2400" b="1" dirty="0" err="1">
                <a:solidFill>
                  <a:srgbClr val="FFCC00"/>
                </a:solidFill>
              </a:rPr>
              <a:t>Republike</a:t>
            </a:r>
            <a:r>
              <a:rPr lang="en-US" sz="2400" b="1" dirty="0">
                <a:solidFill>
                  <a:srgbClr val="FFCC00"/>
                </a:solidFill>
              </a:rPr>
              <a:t> </a:t>
            </a:r>
            <a:r>
              <a:rPr lang="en-US" sz="2400" b="1" dirty="0" err="1">
                <a:solidFill>
                  <a:srgbClr val="FFCC00"/>
                </a:solidFill>
              </a:rPr>
              <a:t>Srbije</a:t>
            </a:r>
            <a:endParaRPr lang="en-US" sz="2400" b="1" dirty="0">
              <a:solidFill>
                <a:srgbClr val="FFCC00"/>
              </a:solidFill>
            </a:endParaRPr>
          </a:p>
        </p:txBody>
      </p:sp>
    </p:spTree>
    <p:extLst>
      <p:ext uri="{BB962C8B-B14F-4D97-AF65-F5344CB8AC3E}">
        <p14:creationId xmlns:p14="http://schemas.microsoft.com/office/powerpoint/2010/main" val="2097033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514" y="1263112"/>
            <a:ext cx="8239286" cy="4863051"/>
          </a:xfrm>
        </p:spPr>
        <p:txBody>
          <a:bodyPr/>
          <a:lstStyle/>
          <a:p>
            <a:pPr marL="0" indent="0" algn="ctr">
              <a:buNone/>
            </a:pPr>
            <a:r>
              <a:rPr lang="sr-Latn-RS" sz="4800" b="1" dirty="0" smtClean="0"/>
              <a:t>HVALA NA PAŽNJI</a:t>
            </a:r>
          </a:p>
          <a:p>
            <a:pPr marL="0" indent="0" algn="ctr">
              <a:buNone/>
            </a:pPr>
            <a:endParaRPr lang="sr-Latn-RS" sz="1400" b="1" dirty="0" smtClean="0"/>
          </a:p>
          <a:p>
            <a:pPr marL="0" indent="0" algn="ctr">
              <a:buNone/>
            </a:pPr>
            <a:endParaRPr lang="sr-Latn-RS" sz="1400" b="1" dirty="0"/>
          </a:p>
          <a:p>
            <a:pPr marL="0" indent="0" algn="ctr">
              <a:buNone/>
            </a:pPr>
            <a:endParaRPr lang="sr-Latn-RS" sz="1400" b="1" dirty="0" smtClean="0"/>
          </a:p>
          <a:p>
            <a:pPr marL="0" indent="0" algn="ctr">
              <a:buNone/>
            </a:pPr>
            <a:endParaRPr lang="sr-Latn-RS" sz="1400" b="1" dirty="0"/>
          </a:p>
          <a:p>
            <a:pPr marL="0" indent="0" algn="ctr">
              <a:buNone/>
            </a:pPr>
            <a:endParaRPr lang="sr-Latn-RS" sz="1400" b="1" dirty="0" smtClean="0"/>
          </a:p>
          <a:p>
            <a:pPr marL="0" indent="0" algn="ctr">
              <a:buNone/>
            </a:pPr>
            <a:endParaRPr lang="sr-Latn-RS" sz="1400" b="1" dirty="0"/>
          </a:p>
          <a:p>
            <a:pPr marL="0" indent="0" algn="ctr">
              <a:buNone/>
            </a:pPr>
            <a:endParaRPr lang="sr-Latn-RS" sz="1400" b="1" dirty="0" smtClean="0"/>
          </a:p>
          <a:p>
            <a:pPr marL="0" indent="0" algn="ctr">
              <a:buNone/>
            </a:pPr>
            <a:endParaRPr lang="sr-Latn-RS" sz="1400" b="1" dirty="0"/>
          </a:p>
          <a:p>
            <a:pPr marL="0" indent="0" algn="ctr">
              <a:buNone/>
            </a:pPr>
            <a:endParaRPr lang="sr-Latn-RS" sz="1400" b="1" dirty="0" smtClean="0"/>
          </a:p>
          <a:p>
            <a:pPr marL="0" indent="0" algn="ctr">
              <a:buNone/>
            </a:pPr>
            <a:endParaRPr lang="sr-Latn-RS" sz="1400" b="1" dirty="0"/>
          </a:p>
          <a:p>
            <a:pPr marL="0" indent="0" algn="ctr">
              <a:buNone/>
            </a:pPr>
            <a:endParaRPr lang="sr-Latn-RS" sz="1400" b="1" dirty="0" smtClean="0"/>
          </a:p>
          <a:p>
            <a:pPr marL="0" indent="0" algn="ctr">
              <a:buNone/>
            </a:pPr>
            <a:r>
              <a:rPr lang="en-US" sz="1400" b="1" dirty="0" smtClean="0"/>
              <a:t>DISCLAIMER </a:t>
            </a:r>
            <a:endParaRPr lang="en-US" sz="1400" b="1" dirty="0"/>
          </a:p>
          <a:p>
            <a:pPr marL="0" indent="0" algn="ctr">
              <a:buNone/>
            </a:pPr>
            <a:r>
              <a:rPr lang="en-US" sz="1400" b="1" dirty="0"/>
              <a:t>Funded by the European Union. Views and opinions expressed are however those of the author(s) only and do not necessarily reflect those of the European Union or the European Education and Culture Executive Agency (EACEA). Neither the European Union nor the granting authority can be held responsible for them.</a:t>
            </a:r>
          </a:p>
          <a:p>
            <a:pPr marL="0" indent="0" algn="ctr">
              <a:buNone/>
            </a:pPr>
            <a:endParaRPr lang="en-US" sz="1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716" y="2403153"/>
            <a:ext cx="1500188"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188640"/>
            <a:ext cx="896541"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648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14325" y="622300"/>
            <a:ext cx="8829675" cy="600075"/>
          </a:xfrm>
        </p:spPr>
        <p:txBody>
          <a:bodyPr/>
          <a:lstStyle/>
          <a:p>
            <a:pPr lvl="0" eaLnBrk="1" fontAlgn="auto" hangingPunct="1">
              <a:spcBef>
                <a:spcPts val="0"/>
              </a:spcBef>
              <a:spcAft>
                <a:spcPts val="0"/>
              </a:spcAft>
            </a:pPr>
            <a:r>
              <a:rPr lang="sr-Latn-RS" dirty="0" smtClean="0"/>
              <a:t/>
            </a:r>
            <a:br>
              <a:rPr lang="sr-Latn-RS" dirty="0" smtClean="0"/>
            </a:br>
            <a:r>
              <a:rPr lang="sr-Latn-RS" sz="2400" kern="1200" dirty="0">
                <a:solidFill>
                  <a:srgbClr val="FFCC00"/>
                </a:solidFill>
                <a:effectLst/>
                <a:ea typeface="+mn-ea"/>
                <a:cs typeface="+mn-cs"/>
              </a:rPr>
              <a:t>1.</a:t>
            </a:r>
            <a:r>
              <a:rPr lang="en-US" sz="2400" kern="1200" dirty="0" err="1">
                <a:solidFill>
                  <a:srgbClr val="FFCC00"/>
                </a:solidFill>
                <a:effectLst/>
                <a:ea typeface="+mn-ea"/>
                <a:cs typeface="+mn-cs"/>
              </a:rPr>
              <a:t>Održive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vrednosti</a:t>
            </a:r>
            <a:r>
              <a:rPr lang="en-US" sz="2400" kern="1200" dirty="0">
                <a:solidFill>
                  <a:srgbClr val="FFCC00"/>
                </a:solidFill>
                <a:effectLst/>
                <a:ea typeface="+mn-ea"/>
                <a:cs typeface="+mn-cs"/>
              </a:rPr>
              <a:t> u </a:t>
            </a:r>
            <a:r>
              <a:rPr lang="en-US" sz="2400" kern="1200" dirty="0" err="1">
                <a:solidFill>
                  <a:srgbClr val="FFCC00"/>
                </a:solidFill>
                <a:effectLst/>
                <a:ea typeface="+mn-ea"/>
                <a:cs typeface="+mn-cs"/>
              </a:rPr>
              <a:t>okviru</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zajedničke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poljoprivredne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politike</a:t>
            </a:r>
            <a:r>
              <a:rPr lang="en-US" sz="2400" kern="1200" dirty="0">
                <a:solidFill>
                  <a:srgbClr val="FFCC00"/>
                </a:solidFill>
                <a:effectLst/>
                <a:ea typeface="+mn-ea"/>
                <a:cs typeface="+mn-cs"/>
              </a:rPr>
              <a:t> </a:t>
            </a:r>
            <a:br>
              <a:rPr lang="en-US" sz="2400" kern="1200" dirty="0">
                <a:solidFill>
                  <a:srgbClr val="FFCC00"/>
                </a:solidFill>
                <a:effectLst/>
                <a:ea typeface="+mn-ea"/>
                <a:cs typeface="+mn-cs"/>
              </a:rPr>
            </a:br>
            <a:r>
              <a:rPr lang="it-IT" dirty="0" smtClean="0"/>
              <a:t/>
            </a:r>
            <a:br>
              <a:rPr lang="it-IT" dirty="0" smtClean="0"/>
            </a:br>
            <a:r>
              <a:rPr lang="it-IT" dirty="0" smtClean="0"/>
              <a:t/>
            </a:r>
            <a:br>
              <a:rPr lang="it-IT" dirty="0" smtClean="0"/>
            </a:br>
            <a:endParaRPr lang="en-US" dirty="0" smtClean="0"/>
          </a:p>
        </p:txBody>
      </p:sp>
      <p:sp>
        <p:nvSpPr>
          <p:cNvPr id="12291" name="Content Placeholder 2"/>
          <p:cNvSpPr>
            <a:spLocks noGrp="1"/>
          </p:cNvSpPr>
          <p:nvPr>
            <p:ph idx="1"/>
          </p:nvPr>
        </p:nvSpPr>
        <p:spPr>
          <a:xfrm>
            <a:off x="327247" y="836712"/>
            <a:ext cx="8824912" cy="4029075"/>
          </a:xfrm>
        </p:spPr>
        <p:txBody>
          <a:bodyPr/>
          <a:lstStyle/>
          <a:p>
            <a:pPr eaLnBrk="1" hangingPunct="1"/>
            <a:r>
              <a:rPr lang="vi-VN" sz="2400" dirty="0" smtClean="0">
                <a:latin typeface="Arial" pitchFamily="34" charset="0"/>
                <a:cs typeface="Arial" pitchFamily="34" charset="0"/>
              </a:rPr>
              <a:t>Francuska, Zapadna Nemačka, Italija, Holandija, Belgija i Luksemburg progresivno kreiraju EZ, zajedničko tržište</a:t>
            </a:r>
            <a:endParaRPr lang="sr-Latn-RS" sz="2400" dirty="0" smtClean="0">
              <a:latin typeface="Arial" pitchFamily="34" charset="0"/>
              <a:cs typeface="Arial" pitchFamily="34" charset="0"/>
            </a:endParaRPr>
          </a:p>
          <a:p>
            <a:pPr eaLnBrk="1" hangingPunct="1"/>
            <a:r>
              <a:rPr lang="vi-VN" sz="2400" dirty="0" smtClean="0">
                <a:latin typeface="Arial" pitchFamily="34" charset="0"/>
                <a:cs typeface="Arial" pitchFamily="34" charset="0"/>
              </a:rPr>
              <a:t>Rimskim sporazumom iz 1957. glavni ciljevi </a:t>
            </a:r>
            <a:r>
              <a:rPr lang="sr-Latn-RS" sz="2400" dirty="0" smtClean="0">
                <a:latin typeface="Arial" pitchFamily="34" charset="0"/>
                <a:cs typeface="Arial" pitchFamily="34" charset="0"/>
              </a:rPr>
              <a:t> ZPP (jedinstveno tržište, prioritet proizvoda iz EU, finansijska solidarnost)</a:t>
            </a:r>
          </a:p>
          <a:p>
            <a:pPr eaLnBrk="1" hangingPunct="1"/>
            <a:r>
              <a:rPr lang="vi-VN" sz="2400" dirty="0" smtClean="0">
                <a:latin typeface="Arial" pitchFamily="34" charset="0"/>
                <a:cs typeface="Arial" pitchFamily="34" charset="0"/>
              </a:rPr>
              <a:t>skup pravila i mehanizama kojima se reguliše proizvodnja, trgovina i prerada poljoprivrednih proizvoda u EU</a:t>
            </a:r>
            <a:endParaRPr lang="sr-Latn-RS" sz="2400" dirty="0" smtClean="0">
              <a:latin typeface="Arial" pitchFamily="34" charset="0"/>
              <a:cs typeface="Arial" pitchFamily="34" charset="0"/>
            </a:endParaRPr>
          </a:p>
          <a:p>
            <a:pPr eaLnBrk="1" hangingPunct="1"/>
            <a:r>
              <a:rPr lang="sr-Latn-RS" sz="2400" dirty="0" smtClean="0">
                <a:latin typeface="Arial" pitchFamily="34" charset="0"/>
                <a:cs typeface="Arial" pitchFamily="34" charset="0"/>
              </a:rPr>
              <a:t>mnogobrojne reforme </a:t>
            </a:r>
          </a:p>
          <a:p>
            <a:pPr eaLnBrk="1" hangingPunct="1"/>
            <a:r>
              <a:rPr lang="vi-VN" sz="2400" dirty="0" smtClean="0">
                <a:latin typeface="Arial" pitchFamily="34" charset="0"/>
                <a:cs typeface="Arial" pitchFamily="34" charset="0"/>
              </a:rPr>
              <a:t>1992. reforma je uvela agroekološki program mera podrške (Uredba EZ 2078/92)</a:t>
            </a:r>
          </a:p>
          <a:p>
            <a:pPr eaLnBrk="1" hangingPunct="1"/>
            <a:r>
              <a:rPr lang="sr-Latn-RS" sz="2400" dirty="0" smtClean="0">
                <a:latin typeface="Arial" pitchFamily="34" charset="0"/>
                <a:cs typeface="Arial" pitchFamily="34" charset="0"/>
              </a:rPr>
              <a:t>p</a:t>
            </a:r>
            <a:r>
              <a:rPr lang="en-US" sz="2400" dirty="0" err="1" smtClean="0">
                <a:latin typeface="Arial" pitchFamily="34" charset="0"/>
                <a:cs typeface="Arial" pitchFamily="34" charset="0"/>
              </a:rPr>
              <a:t>eriod</a:t>
            </a:r>
            <a:r>
              <a:rPr lang="en-US" sz="2400" dirty="0" smtClean="0">
                <a:latin typeface="Arial" pitchFamily="34" charset="0"/>
                <a:cs typeface="Arial" pitchFamily="34" charset="0"/>
              </a:rPr>
              <a:t> od 2005. god</a:t>
            </a:r>
            <a:r>
              <a:rPr lang="sr-Latn-RS" sz="2400" dirty="0" smtClean="0">
                <a:latin typeface="Arial" pitchFamily="34" charset="0"/>
                <a:cs typeface="Arial" pitchFamily="34" charset="0"/>
              </a:rPr>
              <a:t>.</a:t>
            </a:r>
            <a:r>
              <a:rPr lang="en-US" sz="2400" dirty="0" smtClean="0">
                <a:latin typeface="Arial" pitchFamily="34" charset="0"/>
                <a:cs typeface="Arial" pitchFamily="34" charset="0"/>
              </a:rPr>
              <a:t>= </a:t>
            </a:r>
            <a:r>
              <a:rPr lang="sr-Latn-RS" sz="2400" dirty="0" smtClean="0">
                <a:latin typeface="Arial" pitchFamily="34" charset="0"/>
                <a:cs typeface="Arial" pitchFamily="34" charset="0"/>
              </a:rPr>
              <a:t>„</a:t>
            </a:r>
            <a:r>
              <a:rPr lang="en-US" sz="2400" dirty="0" err="1" smtClean="0">
                <a:latin typeface="Arial" pitchFamily="34" charset="0"/>
                <a:cs typeface="Arial" pitchFamily="34" charset="0"/>
              </a:rPr>
              <a:t>zelena</a:t>
            </a:r>
            <a:r>
              <a:rPr lang="sr-Latn-RS" sz="2400" dirty="0" smtClean="0">
                <a:latin typeface="Arial" pitchFamily="34" charset="0"/>
                <a:cs typeface="Arial" pitchFamily="34" charset="0"/>
              </a:rPr>
              <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plaćanja</a:t>
            </a:r>
            <a:r>
              <a:rPr lang="en-US" sz="2400" dirty="0" smtClean="0">
                <a:latin typeface="Arial" pitchFamily="34" charset="0"/>
                <a:cs typeface="Arial" pitchFamily="34" charset="0"/>
              </a:rPr>
              <a:t>, </a:t>
            </a:r>
            <a:r>
              <a:rPr lang="sr-Latn-RS" sz="2400" dirty="0" smtClean="0">
                <a:latin typeface="Arial" pitchFamily="34" charset="0"/>
                <a:cs typeface="Arial" pitchFamily="34" charset="0"/>
              </a:rPr>
              <a:t>uravnotežen razvoj ruralnih područja,</a:t>
            </a:r>
            <a:r>
              <a:rPr lang="vi-VN" sz="2400" dirty="0" smtClean="0">
                <a:latin typeface="Arial" pitchFamily="34" charset="0"/>
                <a:cs typeface="Arial" pitchFamily="34" charset="0"/>
              </a:rPr>
              <a:t> „višestruk</a:t>
            </a:r>
            <a:r>
              <a:rPr lang="sr-Latn-RS" sz="2400" dirty="0" smtClean="0">
                <a:latin typeface="Arial" pitchFamily="34" charset="0"/>
                <a:cs typeface="Arial" pitchFamily="34" charset="0"/>
              </a:rPr>
              <a:t>a</a:t>
            </a:r>
            <a:r>
              <a:rPr lang="vi-VN" sz="2400" dirty="0" smtClean="0">
                <a:latin typeface="Arial" pitchFamily="34" charset="0"/>
                <a:cs typeface="Arial" pitchFamily="34" charset="0"/>
              </a:rPr>
              <a:t> usklađenost“</a:t>
            </a:r>
            <a:r>
              <a:rPr lang="sr-Latn-RS" sz="2400" dirty="0" smtClean="0">
                <a:latin typeface="Arial" pitchFamily="34" charset="0"/>
                <a:cs typeface="Arial" pitchFamily="34" charset="0"/>
              </a:rPr>
              <a:t>  </a:t>
            </a:r>
            <a:endParaRPr lang="en-US" dirty="0" smtClean="0">
              <a:latin typeface="Arial" pitchFamily="34" charset="0"/>
              <a:cs typeface="Arial" pitchFamily="34" charset="0"/>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706501"/>
            <a:ext cx="27527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400" kern="1200" dirty="0">
                <a:solidFill>
                  <a:srgbClr val="FFCC00"/>
                </a:solidFill>
                <a:effectLst/>
              </a:rPr>
              <a:t>1.</a:t>
            </a:r>
            <a:r>
              <a:rPr lang="en-US" sz="2400" kern="1200" dirty="0" err="1">
                <a:solidFill>
                  <a:srgbClr val="FFCC00"/>
                </a:solidFill>
                <a:effectLst/>
              </a:rPr>
              <a:t>Održive</a:t>
            </a:r>
            <a:r>
              <a:rPr lang="en-US" sz="2400" kern="1200" dirty="0">
                <a:solidFill>
                  <a:srgbClr val="FFCC00"/>
                </a:solidFill>
                <a:effectLst/>
              </a:rPr>
              <a:t> </a:t>
            </a:r>
            <a:r>
              <a:rPr lang="en-US" sz="2400" kern="1200" dirty="0" err="1">
                <a:solidFill>
                  <a:srgbClr val="FFCC00"/>
                </a:solidFill>
                <a:effectLst/>
              </a:rPr>
              <a:t>vrednosti</a:t>
            </a:r>
            <a:r>
              <a:rPr lang="en-US" sz="2400" kern="1200" dirty="0">
                <a:solidFill>
                  <a:srgbClr val="FFCC00"/>
                </a:solidFill>
                <a:effectLst/>
              </a:rPr>
              <a:t> u </a:t>
            </a:r>
            <a:r>
              <a:rPr lang="en-US" sz="2400" kern="1200" dirty="0" err="1">
                <a:solidFill>
                  <a:srgbClr val="FFCC00"/>
                </a:solidFill>
                <a:effectLst/>
              </a:rPr>
              <a:t>okviru</a:t>
            </a:r>
            <a:r>
              <a:rPr lang="en-US" sz="2400" kern="1200" dirty="0">
                <a:solidFill>
                  <a:srgbClr val="FFCC00"/>
                </a:solidFill>
                <a:effectLst/>
              </a:rPr>
              <a:t> </a:t>
            </a:r>
            <a:r>
              <a:rPr lang="en-US" sz="2400" kern="1200" dirty="0" err="1">
                <a:solidFill>
                  <a:srgbClr val="FFCC00"/>
                </a:solidFill>
                <a:effectLst/>
              </a:rPr>
              <a:t>zajedničke</a:t>
            </a:r>
            <a:r>
              <a:rPr lang="en-US" sz="2400" kern="1200" dirty="0">
                <a:solidFill>
                  <a:srgbClr val="FFCC00"/>
                </a:solidFill>
                <a:effectLst/>
              </a:rPr>
              <a:t> </a:t>
            </a:r>
            <a:r>
              <a:rPr lang="en-US" sz="2400" kern="1200" dirty="0" err="1">
                <a:solidFill>
                  <a:srgbClr val="FFCC00"/>
                </a:solidFill>
                <a:effectLst/>
              </a:rPr>
              <a:t>poljoprivredne</a:t>
            </a:r>
            <a:r>
              <a:rPr lang="en-US" sz="2400" kern="1200" dirty="0">
                <a:solidFill>
                  <a:srgbClr val="FFCC00"/>
                </a:solidFill>
                <a:effectLst/>
              </a:rPr>
              <a:t> </a:t>
            </a:r>
            <a:r>
              <a:rPr lang="en-US" sz="2400" kern="1200" dirty="0" err="1">
                <a:solidFill>
                  <a:srgbClr val="FFCC00"/>
                </a:solidFill>
                <a:effectLst/>
              </a:rPr>
              <a:t>politike</a:t>
            </a:r>
            <a:endParaRPr lang="en-US" dirty="0"/>
          </a:p>
        </p:txBody>
      </p:sp>
      <p:sp>
        <p:nvSpPr>
          <p:cNvPr id="3" name="Content Placeholder 2"/>
          <p:cNvSpPr>
            <a:spLocks noGrp="1"/>
          </p:cNvSpPr>
          <p:nvPr>
            <p:ph idx="1"/>
          </p:nvPr>
        </p:nvSpPr>
        <p:spPr>
          <a:xfrm>
            <a:off x="1187624" y="1628800"/>
            <a:ext cx="6912768" cy="4681415"/>
          </a:xfrm>
        </p:spPr>
        <p:txBody>
          <a:bodyPr>
            <a:normAutofit/>
          </a:bodyPr>
          <a:lstStyle/>
          <a:p>
            <a:pPr marL="0" indent="0">
              <a:buNone/>
            </a:pPr>
            <a:r>
              <a:rPr lang="sr-Latn-RS" sz="2400" dirty="0" smtClean="0">
                <a:latin typeface="Arial" pitchFamily="34" charset="0"/>
                <a:cs typeface="Arial" pitchFamily="34" charset="0"/>
              </a:rPr>
              <a:t>Održivi ciljevi ZPP:</a:t>
            </a:r>
          </a:p>
          <a:p>
            <a:r>
              <a:rPr lang="en-US" sz="2400" dirty="0" err="1" smtClean="0">
                <a:latin typeface="Arial" pitchFamily="34" charset="0"/>
                <a:cs typeface="Arial" pitchFamily="34" charset="0"/>
              </a:rPr>
              <a:t>strateški</a:t>
            </a: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podmirivanje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potreba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za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hranom</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r>
              <a:rPr lang="en-US" sz="2400" dirty="0" err="1">
                <a:latin typeface="Arial" pitchFamily="34" charset="0"/>
                <a:cs typeface="Arial" pitchFamily="34" charset="0"/>
              </a:rPr>
              <a:t>ekonomski</a:t>
            </a:r>
            <a:r>
              <a:rPr lang="en-US" sz="2400" dirty="0">
                <a:latin typeface="Arial" pitchFamily="34" charset="0"/>
                <a:cs typeface="Arial" pitchFamily="34" charset="0"/>
              </a:rPr>
              <a:t> – </a:t>
            </a:r>
            <a:r>
              <a:rPr lang="en-US" sz="2400" dirty="0" err="1">
                <a:latin typeface="Arial" pitchFamily="34" charset="0"/>
                <a:cs typeface="Arial" pitchFamily="34" charset="0"/>
              </a:rPr>
              <a:t>izvoz</a:t>
            </a:r>
            <a:r>
              <a:rPr lang="en-US" sz="2400" dirty="0">
                <a:latin typeface="Arial" pitchFamily="34" charset="0"/>
                <a:cs typeface="Arial" pitchFamily="34" charset="0"/>
              </a:rPr>
              <a:t> </a:t>
            </a:r>
            <a:r>
              <a:rPr lang="en-US" sz="2400" dirty="0" err="1">
                <a:latin typeface="Arial" pitchFamily="34" charset="0"/>
                <a:cs typeface="Arial" pitchFamily="34" charset="0"/>
              </a:rPr>
              <a:t>tržišnih</a:t>
            </a:r>
            <a:r>
              <a:rPr lang="en-US" sz="2400" dirty="0">
                <a:latin typeface="Arial" pitchFamily="34" charset="0"/>
                <a:cs typeface="Arial" pitchFamily="34" charset="0"/>
              </a:rPr>
              <a:t> </a:t>
            </a:r>
            <a:r>
              <a:rPr lang="en-US" sz="2400" dirty="0" err="1">
                <a:latin typeface="Arial" pitchFamily="34" charset="0"/>
                <a:cs typeface="Arial" pitchFamily="34" charset="0"/>
              </a:rPr>
              <a:t>viškova</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r>
              <a:rPr lang="en-US" sz="2400" dirty="0" err="1">
                <a:latin typeface="Arial" pitchFamily="34" charset="0"/>
                <a:cs typeface="Arial" pitchFamily="34" charset="0"/>
              </a:rPr>
              <a:t>ekološki</a:t>
            </a:r>
            <a:r>
              <a:rPr lang="en-US" sz="2400" dirty="0">
                <a:latin typeface="Arial" pitchFamily="34" charset="0"/>
                <a:cs typeface="Arial" pitchFamily="34" charset="0"/>
              </a:rPr>
              <a:t> – </a:t>
            </a:r>
            <a:r>
              <a:rPr lang="en-US" sz="2400" dirty="0" err="1">
                <a:latin typeface="Arial" pitchFamily="34" charset="0"/>
                <a:cs typeface="Arial" pitchFamily="34" charset="0"/>
              </a:rPr>
              <a:t>proizvodnja</a:t>
            </a:r>
            <a:r>
              <a:rPr lang="en-US" sz="2400" dirty="0">
                <a:latin typeface="Arial" pitchFamily="34" charset="0"/>
                <a:cs typeface="Arial" pitchFamily="34" charset="0"/>
              </a:rPr>
              <a:t> </a:t>
            </a:r>
            <a:r>
              <a:rPr lang="en-US" sz="2400" dirty="0" err="1">
                <a:latin typeface="Arial" pitchFamily="34" charset="0"/>
                <a:cs typeface="Arial" pitchFamily="34" charset="0"/>
              </a:rPr>
              <a:t>kvalitetnih</a:t>
            </a:r>
            <a:r>
              <a:rPr lang="en-US" sz="2400" dirty="0">
                <a:latin typeface="Arial" pitchFamily="34" charset="0"/>
                <a:cs typeface="Arial" pitchFamily="34" charset="0"/>
              </a:rPr>
              <a:t> </a:t>
            </a:r>
            <a:r>
              <a:rPr lang="en-US" sz="2400" dirty="0" err="1">
                <a:latin typeface="Arial" pitchFamily="34" charset="0"/>
                <a:cs typeface="Arial" pitchFamily="34" charset="0"/>
              </a:rPr>
              <a:t>proizvoda</a:t>
            </a:r>
            <a:r>
              <a:rPr lang="en-US" sz="2400" dirty="0">
                <a:latin typeface="Arial" pitchFamily="34" charset="0"/>
                <a:cs typeface="Arial" pitchFamily="34" charset="0"/>
              </a:rPr>
              <a:t>, </a:t>
            </a:r>
            <a:r>
              <a:rPr lang="en-US" sz="2400" dirty="0" err="1">
                <a:latin typeface="Arial" pitchFamily="34" charset="0"/>
                <a:cs typeface="Arial" pitchFamily="34" charset="0"/>
              </a:rPr>
              <a:t>zdrave</a:t>
            </a:r>
            <a:r>
              <a:rPr lang="en-US" sz="2400" dirty="0">
                <a:latin typeface="Arial" pitchFamily="34" charset="0"/>
                <a:cs typeface="Arial" pitchFamily="34" charset="0"/>
              </a:rPr>
              <a:t> </a:t>
            </a:r>
            <a:r>
              <a:rPr lang="en-US" sz="2400" dirty="0" err="1">
                <a:latin typeface="Arial" pitchFamily="34" charset="0"/>
                <a:cs typeface="Arial" pitchFamily="34" charset="0"/>
              </a:rPr>
              <a:t>hrane</a:t>
            </a:r>
            <a:r>
              <a:rPr lang="en-US" sz="2400" dirty="0">
                <a:latin typeface="Arial" pitchFamily="34" charset="0"/>
                <a:cs typeface="Arial" pitchFamily="34" charset="0"/>
              </a:rPr>
              <a:t> i </a:t>
            </a:r>
            <a:r>
              <a:rPr lang="en-US" sz="2400" dirty="0" err="1">
                <a:latin typeface="Arial" pitchFamily="34" charset="0"/>
                <a:cs typeface="Arial" pitchFamily="34" charset="0"/>
              </a:rPr>
              <a:t>zaštite</a:t>
            </a:r>
            <a:r>
              <a:rPr lang="sr-Latn-RS" sz="2400" dirty="0">
                <a:latin typeface="Arial" pitchFamily="34" charset="0"/>
                <a:cs typeface="Arial" pitchFamily="34" charset="0"/>
              </a:rPr>
              <a:t> </a:t>
            </a:r>
            <a:r>
              <a:rPr lang="en-US" sz="2400" dirty="0" err="1">
                <a:latin typeface="Arial" pitchFamily="34" charset="0"/>
                <a:cs typeface="Arial" pitchFamily="34" charset="0"/>
              </a:rPr>
              <a:t>životne</a:t>
            </a:r>
            <a:r>
              <a:rPr lang="en-US" sz="2400" dirty="0">
                <a:latin typeface="Arial" pitchFamily="34" charset="0"/>
                <a:cs typeface="Arial" pitchFamily="34" charset="0"/>
              </a:rPr>
              <a:t> </a:t>
            </a:r>
            <a:r>
              <a:rPr lang="en-US" sz="2400" dirty="0" err="1">
                <a:latin typeface="Arial" pitchFamily="34" charset="0"/>
                <a:cs typeface="Arial" pitchFamily="34" charset="0"/>
              </a:rPr>
              <a:t>okoline</a:t>
            </a:r>
            <a:r>
              <a:rPr lang="en-US" sz="2400" dirty="0">
                <a:latin typeface="Arial" pitchFamily="34" charset="0"/>
                <a:cs typeface="Arial" pitchFamily="34" charset="0"/>
              </a:rPr>
              <a:t>; </a:t>
            </a:r>
            <a:r>
              <a:rPr lang="en-US" sz="2400" dirty="0" smtClean="0">
                <a:latin typeface="Arial" pitchFamily="34" charset="0"/>
                <a:cs typeface="Arial" pitchFamily="34" charset="0"/>
              </a:rPr>
              <a:t>i</a:t>
            </a:r>
            <a:endParaRPr lang="en-US" sz="2400" dirty="0">
              <a:latin typeface="Arial" pitchFamily="34" charset="0"/>
              <a:cs typeface="Arial" pitchFamily="34" charset="0"/>
            </a:endParaRPr>
          </a:p>
          <a:p>
            <a:r>
              <a:rPr lang="en-US" sz="2400" dirty="0" err="1">
                <a:latin typeface="Arial" pitchFamily="34" charset="0"/>
                <a:cs typeface="Arial" pitchFamily="34" charset="0"/>
              </a:rPr>
              <a:t>sociološki</a:t>
            </a:r>
            <a:r>
              <a:rPr lang="en-US" sz="2400" dirty="0">
                <a:latin typeface="Arial" pitchFamily="34" charset="0"/>
                <a:cs typeface="Arial" pitchFamily="34" charset="0"/>
              </a:rPr>
              <a:t> – </a:t>
            </a:r>
            <a:r>
              <a:rPr lang="en-US" sz="2400" dirty="0" err="1">
                <a:latin typeface="Arial" pitchFamily="34" charset="0"/>
                <a:cs typeface="Arial" pitchFamily="34" charset="0"/>
              </a:rPr>
              <a:t>reprodukcija</a:t>
            </a:r>
            <a:r>
              <a:rPr lang="en-US" sz="2400" dirty="0">
                <a:latin typeface="Arial" pitchFamily="34" charset="0"/>
                <a:cs typeface="Arial" pitchFamily="34" charset="0"/>
              </a:rPr>
              <a:t> </a:t>
            </a:r>
            <a:r>
              <a:rPr lang="en-US" sz="2400" dirty="0" err="1">
                <a:latin typeface="Arial" pitchFamily="34" charset="0"/>
                <a:cs typeface="Arial" pitchFamily="34" charset="0"/>
              </a:rPr>
              <a:t>radne</a:t>
            </a:r>
            <a:r>
              <a:rPr lang="en-US" sz="2400" dirty="0">
                <a:latin typeface="Arial" pitchFamily="34" charset="0"/>
                <a:cs typeface="Arial" pitchFamily="34" charset="0"/>
              </a:rPr>
              <a:t> </a:t>
            </a:r>
            <a:r>
              <a:rPr lang="en-US" sz="2400" dirty="0" err="1">
                <a:latin typeface="Arial" pitchFamily="34" charset="0"/>
                <a:cs typeface="Arial" pitchFamily="34" charset="0"/>
              </a:rPr>
              <a:t>snage</a:t>
            </a:r>
            <a:r>
              <a:rPr lang="en-US" sz="2400" dirty="0">
                <a:latin typeface="Arial" pitchFamily="34" charset="0"/>
                <a:cs typeface="Arial" pitchFamily="34" charset="0"/>
              </a:rPr>
              <a:t> u </a:t>
            </a:r>
            <a:r>
              <a:rPr lang="en-US" sz="2400" dirty="0" err="1">
                <a:latin typeface="Arial" pitchFamily="34" charset="0"/>
                <a:cs typeface="Arial" pitchFamily="34" charset="0"/>
              </a:rPr>
              <a:t>poljoprivredi</a:t>
            </a:r>
            <a:r>
              <a:rPr lang="en-US" sz="2400" dirty="0">
                <a:latin typeface="Arial" pitchFamily="34" charset="0"/>
                <a:cs typeface="Arial" pitchFamily="34" charset="0"/>
              </a:rPr>
              <a:t> i </a:t>
            </a:r>
            <a:r>
              <a:rPr lang="en-US" sz="2400" dirty="0" err="1">
                <a:latin typeface="Arial" pitchFamily="34" charset="0"/>
                <a:cs typeface="Arial" pitchFamily="34" charset="0"/>
              </a:rPr>
              <a:t>ukupni</a:t>
            </a:r>
            <a:r>
              <a:rPr lang="en-US" sz="2400" dirty="0">
                <a:latin typeface="Arial" pitchFamily="34" charset="0"/>
                <a:cs typeface="Arial" pitchFamily="34" charset="0"/>
              </a:rPr>
              <a:t> </a:t>
            </a:r>
            <a:r>
              <a:rPr lang="en-US" sz="2400" dirty="0" err="1">
                <a:latin typeface="Arial" pitchFamily="34" charset="0"/>
                <a:cs typeface="Arial" pitchFamily="34" charset="0"/>
              </a:rPr>
              <a:t>razvoj</a:t>
            </a:r>
            <a:r>
              <a:rPr lang="sr-Latn-RS" sz="2400" dirty="0">
                <a:latin typeface="Arial" pitchFamily="34" charset="0"/>
                <a:cs typeface="Arial" pitchFamily="34" charset="0"/>
              </a:rPr>
              <a:t>  i </a:t>
            </a:r>
            <a:r>
              <a:rPr lang="en-US" sz="2400" dirty="0" err="1">
                <a:latin typeface="Arial" pitchFamily="34" charset="0"/>
                <a:cs typeface="Arial" pitchFamily="34" charset="0"/>
              </a:rPr>
              <a:t>prosperitet</a:t>
            </a:r>
            <a:r>
              <a:rPr lang="en-US" sz="2400" dirty="0">
                <a:latin typeface="Arial" pitchFamily="34" charset="0"/>
                <a:cs typeface="Arial" pitchFamily="34" charset="0"/>
              </a:rPr>
              <a:t> </a:t>
            </a:r>
            <a:r>
              <a:rPr lang="en-US" sz="2400" dirty="0" err="1">
                <a:latin typeface="Arial" pitchFamily="34" charset="0"/>
                <a:cs typeface="Arial" pitchFamily="34" charset="0"/>
              </a:rPr>
              <a:t>ruralnih</a:t>
            </a:r>
            <a:r>
              <a:rPr lang="en-US" sz="2400" dirty="0">
                <a:latin typeface="Arial" pitchFamily="34" charset="0"/>
                <a:cs typeface="Arial" pitchFamily="34" charset="0"/>
              </a:rPr>
              <a:t> </a:t>
            </a:r>
            <a:r>
              <a:rPr lang="en-US" sz="2400" dirty="0" err="1">
                <a:latin typeface="Arial" pitchFamily="34" charset="0"/>
                <a:cs typeface="Arial" pitchFamily="34" charset="0"/>
              </a:rPr>
              <a:t>područja</a:t>
            </a:r>
            <a:r>
              <a:rPr lang="en-US" sz="2400" dirty="0">
                <a:latin typeface="Arial" pitchFamily="34" charset="0"/>
                <a:cs typeface="Arial" pitchFamily="34" charset="0"/>
              </a:rPr>
              <a:t>.</a:t>
            </a:r>
          </a:p>
          <a:p>
            <a:endParaRPr lang="en-US" sz="2400" dirty="0"/>
          </a:p>
        </p:txBody>
      </p:sp>
    </p:spTree>
    <p:extLst>
      <p:ext uri="{BB962C8B-B14F-4D97-AF65-F5344CB8AC3E}">
        <p14:creationId xmlns:p14="http://schemas.microsoft.com/office/powerpoint/2010/main" val="2222067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49137" cy="763525"/>
          </a:xfrm>
        </p:spPr>
        <p:txBody>
          <a:bodyPr>
            <a:normAutofit/>
          </a:bodyPr>
          <a:lstStyle/>
          <a:p>
            <a:r>
              <a:rPr lang="sr-Latn-RS" sz="2400" kern="1200" dirty="0">
                <a:solidFill>
                  <a:srgbClr val="FFCC00"/>
                </a:solidFill>
                <a:effectLst/>
              </a:rPr>
              <a:t>1.</a:t>
            </a:r>
            <a:r>
              <a:rPr lang="en-US" sz="2400" kern="1200" dirty="0" err="1">
                <a:solidFill>
                  <a:srgbClr val="FFCC00"/>
                </a:solidFill>
                <a:effectLst/>
              </a:rPr>
              <a:t>Održive</a:t>
            </a:r>
            <a:r>
              <a:rPr lang="en-US" sz="2400" kern="1200" dirty="0">
                <a:solidFill>
                  <a:srgbClr val="FFCC00"/>
                </a:solidFill>
                <a:effectLst/>
              </a:rPr>
              <a:t> </a:t>
            </a:r>
            <a:r>
              <a:rPr lang="en-US" sz="2400" kern="1200" dirty="0" err="1">
                <a:solidFill>
                  <a:srgbClr val="FFCC00"/>
                </a:solidFill>
                <a:effectLst/>
              </a:rPr>
              <a:t>vrednosti</a:t>
            </a:r>
            <a:r>
              <a:rPr lang="en-US" sz="2400" kern="1200" dirty="0">
                <a:solidFill>
                  <a:srgbClr val="FFCC00"/>
                </a:solidFill>
                <a:effectLst/>
              </a:rPr>
              <a:t> u </a:t>
            </a:r>
            <a:r>
              <a:rPr lang="en-US" sz="2400" kern="1200" dirty="0" err="1">
                <a:solidFill>
                  <a:srgbClr val="FFCC00"/>
                </a:solidFill>
                <a:effectLst/>
              </a:rPr>
              <a:t>okviru</a:t>
            </a:r>
            <a:r>
              <a:rPr lang="en-US" sz="2400" kern="1200" dirty="0">
                <a:solidFill>
                  <a:srgbClr val="FFCC00"/>
                </a:solidFill>
                <a:effectLst/>
              </a:rPr>
              <a:t> </a:t>
            </a:r>
            <a:r>
              <a:rPr lang="en-US" sz="2400" kern="1200" dirty="0" err="1">
                <a:solidFill>
                  <a:srgbClr val="FFCC00"/>
                </a:solidFill>
                <a:effectLst/>
              </a:rPr>
              <a:t>zajedničke</a:t>
            </a:r>
            <a:r>
              <a:rPr lang="en-US" sz="2400" kern="1200" dirty="0">
                <a:solidFill>
                  <a:srgbClr val="FFCC00"/>
                </a:solidFill>
                <a:effectLst/>
              </a:rPr>
              <a:t> </a:t>
            </a:r>
            <a:r>
              <a:rPr lang="en-US" sz="2400" kern="1200" dirty="0" err="1">
                <a:solidFill>
                  <a:srgbClr val="FFCC00"/>
                </a:solidFill>
                <a:effectLst/>
              </a:rPr>
              <a:t>poljoprivredne</a:t>
            </a:r>
            <a:r>
              <a:rPr lang="en-US" sz="2400" kern="1200" dirty="0">
                <a:solidFill>
                  <a:srgbClr val="FFCC00"/>
                </a:solidFill>
                <a:effectLst/>
              </a:rPr>
              <a:t> </a:t>
            </a:r>
            <a:r>
              <a:rPr lang="en-US" sz="2400" kern="1200" dirty="0" err="1">
                <a:solidFill>
                  <a:srgbClr val="FFCC00"/>
                </a:solidFill>
                <a:effectLst/>
              </a:rPr>
              <a:t>politike</a:t>
            </a:r>
            <a:endParaRPr lang="en-US" dirty="0"/>
          </a:p>
        </p:txBody>
      </p:sp>
      <p:sp>
        <p:nvSpPr>
          <p:cNvPr id="3" name="Content Placeholder 2"/>
          <p:cNvSpPr>
            <a:spLocks noGrp="1"/>
          </p:cNvSpPr>
          <p:nvPr>
            <p:ph idx="1"/>
          </p:nvPr>
        </p:nvSpPr>
        <p:spPr>
          <a:xfrm>
            <a:off x="323528" y="1556792"/>
            <a:ext cx="8712968" cy="5040560"/>
          </a:xfrm>
        </p:spPr>
        <p:txBody>
          <a:bodyPr>
            <a:noAutofit/>
          </a:bodyPr>
          <a:lstStyle/>
          <a:p>
            <a:r>
              <a:rPr lang="sr-Latn-RS" sz="2200" b="1" dirty="0" smtClean="0">
                <a:latin typeface="Arial" pitchFamily="34" charset="0"/>
                <a:cs typeface="Arial" pitchFamily="34" charset="0"/>
              </a:rPr>
              <a:t>Od 50 tih-60 tih godina 20 veka</a:t>
            </a:r>
            <a:r>
              <a:rPr lang="sr-Latn-RS" sz="2200" dirty="0">
                <a:latin typeface="Arial" pitchFamily="34" charset="0"/>
                <a:cs typeface="Arial" pitchFamily="34" charset="0"/>
              </a:rPr>
              <a:t> </a:t>
            </a:r>
            <a:r>
              <a:rPr lang="sr-Latn-RS" sz="2200" dirty="0" smtClean="0">
                <a:latin typeface="Arial" pitchFamily="34" charset="0"/>
                <a:cs typeface="Arial" pitchFamily="34" charset="0"/>
              </a:rPr>
              <a:t>= </a:t>
            </a:r>
            <a:r>
              <a:rPr lang="vi-VN" sz="2200" dirty="0" smtClean="0">
                <a:latin typeface="Arial" pitchFamily="34" charset="0"/>
                <a:cs typeface="Arial" pitchFamily="34" charset="0"/>
              </a:rPr>
              <a:t>utemeljenj</a:t>
            </a:r>
            <a:r>
              <a:rPr lang="sr-Latn-RS" sz="2200" dirty="0" smtClean="0">
                <a:latin typeface="Arial" pitchFamily="34" charset="0"/>
                <a:cs typeface="Arial" pitchFamily="34" charset="0"/>
              </a:rPr>
              <a:t>e</a:t>
            </a:r>
            <a:r>
              <a:rPr lang="vi-VN" sz="2200" dirty="0" smtClean="0">
                <a:latin typeface="Arial" pitchFamily="34" charset="0"/>
                <a:cs typeface="Arial" pitchFamily="34" charset="0"/>
              </a:rPr>
              <a:t> ZPP</a:t>
            </a:r>
            <a:endParaRPr lang="vi-VN" sz="2200" dirty="0">
              <a:latin typeface="Arial" pitchFamily="34" charset="0"/>
              <a:cs typeface="Arial" pitchFamily="34" charset="0"/>
            </a:endParaRPr>
          </a:p>
          <a:p>
            <a:r>
              <a:rPr lang="sr-Latn-RS" sz="2200" b="1" dirty="0" smtClean="0">
                <a:latin typeface="Arial" pitchFamily="34" charset="0"/>
                <a:cs typeface="Arial" pitchFamily="34" charset="0"/>
              </a:rPr>
              <a:t>Od 60 tih do </a:t>
            </a:r>
            <a:r>
              <a:rPr lang="sr-Latn-RS" sz="2200" b="1" dirty="0">
                <a:latin typeface="Arial" pitchFamily="34" charset="0"/>
                <a:cs typeface="Arial" pitchFamily="34" charset="0"/>
              </a:rPr>
              <a:t>80 </a:t>
            </a:r>
            <a:r>
              <a:rPr lang="sr-Latn-RS" sz="2200" b="1" dirty="0" smtClean="0">
                <a:latin typeface="Arial" pitchFamily="34" charset="0"/>
                <a:cs typeface="Arial" pitchFamily="34" charset="0"/>
              </a:rPr>
              <a:t>tih 20 </a:t>
            </a:r>
            <a:r>
              <a:rPr lang="sr-Latn-RS" sz="2200" b="1" dirty="0">
                <a:latin typeface="Arial" pitchFamily="34" charset="0"/>
                <a:cs typeface="Arial" pitchFamily="34" charset="0"/>
              </a:rPr>
              <a:t>veka </a:t>
            </a:r>
            <a:r>
              <a:rPr lang="sr-Latn-RS" sz="2200" dirty="0">
                <a:latin typeface="Arial" pitchFamily="34" charset="0"/>
                <a:cs typeface="Arial" pitchFamily="34" charset="0"/>
              </a:rPr>
              <a:t>= </a:t>
            </a:r>
            <a:r>
              <a:rPr lang="vi-VN" sz="2200" dirty="0" smtClean="0">
                <a:latin typeface="Arial" pitchFamily="34" charset="0"/>
                <a:cs typeface="Arial" pitchFamily="34" charset="0"/>
              </a:rPr>
              <a:t>prosperitetan </a:t>
            </a:r>
            <a:r>
              <a:rPr lang="vi-VN" sz="2200" dirty="0">
                <a:latin typeface="Arial" pitchFamily="34" charset="0"/>
                <a:cs typeface="Arial" pitchFamily="34" charset="0"/>
              </a:rPr>
              <a:t>period ZPP, </a:t>
            </a:r>
            <a:r>
              <a:rPr lang="vi-VN" sz="2200" dirty="0" smtClean="0">
                <a:latin typeface="Arial" pitchFamily="34" charset="0"/>
                <a:cs typeface="Arial" pitchFamily="34" charset="0"/>
              </a:rPr>
              <a:t>visok</a:t>
            </a:r>
            <a:r>
              <a:rPr lang="sr-Latn-RS" sz="2200" dirty="0" smtClean="0">
                <a:latin typeface="Arial" pitchFamily="34" charset="0"/>
                <a:cs typeface="Arial" pitchFamily="34" charset="0"/>
              </a:rPr>
              <a:t>  </a:t>
            </a:r>
            <a:r>
              <a:rPr lang="vi-VN" sz="2200" dirty="0" smtClean="0">
                <a:latin typeface="Arial" pitchFamily="34" charset="0"/>
                <a:cs typeface="Arial" pitchFamily="34" charset="0"/>
              </a:rPr>
              <a:t>obim </a:t>
            </a:r>
            <a:r>
              <a:rPr lang="vi-VN" sz="2200" dirty="0">
                <a:latin typeface="Arial" pitchFamily="34" charset="0"/>
                <a:cs typeface="Arial" pitchFamily="34" charset="0"/>
              </a:rPr>
              <a:t>sredstava </a:t>
            </a:r>
            <a:r>
              <a:rPr lang="vi-VN" sz="2200" dirty="0" smtClean="0">
                <a:latin typeface="Arial" pitchFamily="34" charset="0"/>
                <a:cs typeface="Arial" pitchFamily="34" charset="0"/>
              </a:rPr>
              <a:t>u </a:t>
            </a:r>
            <a:r>
              <a:rPr lang="vi-VN" sz="2200" dirty="0">
                <a:latin typeface="Arial" pitchFamily="34" charset="0"/>
                <a:cs typeface="Arial" pitchFamily="34" charset="0"/>
              </a:rPr>
              <a:t>svrhu podrške </a:t>
            </a:r>
            <a:r>
              <a:rPr lang="vi-VN" sz="2200" dirty="0" smtClean="0">
                <a:latin typeface="Arial" pitchFamily="34" charset="0"/>
                <a:cs typeface="Arial" pitchFamily="34" charset="0"/>
              </a:rPr>
              <a:t>polj</a:t>
            </a:r>
            <a:r>
              <a:rPr lang="sr-Latn-RS" sz="2200" dirty="0" smtClean="0">
                <a:latin typeface="Arial" pitchFamily="34" charset="0"/>
                <a:cs typeface="Arial" pitchFamily="34" charset="0"/>
              </a:rPr>
              <a:t>.</a:t>
            </a:r>
            <a:r>
              <a:rPr lang="vi-VN" sz="2200" dirty="0" smtClean="0">
                <a:latin typeface="Arial" pitchFamily="34" charset="0"/>
                <a:cs typeface="Arial" pitchFamily="34" charset="0"/>
              </a:rPr>
              <a:t>, cenovn</a:t>
            </a:r>
            <a:r>
              <a:rPr lang="sr-Latn-RS" sz="2200" dirty="0" smtClean="0">
                <a:latin typeface="Arial" pitchFamily="34" charset="0"/>
                <a:cs typeface="Arial" pitchFamily="34" charset="0"/>
              </a:rPr>
              <a:t>a</a:t>
            </a:r>
            <a:r>
              <a:rPr lang="vi-VN" sz="2200" dirty="0" smtClean="0">
                <a:latin typeface="Arial" pitchFamily="34" charset="0"/>
                <a:cs typeface="Arial" pitchFamily="34" charset="0"/>
              </a:rPr>
              <a:t> podršk</a:t>
            </a:r>
            <a:r>
              <a:rPr lang="sr-Latn-RS" sz="2200" dirty="0" smtClean="0">
                <a:latin typeface="Arial" pitchFamily="34" charset="0"/>
                <a:cs typeface="Arial" pitchFamily="34" charset="0"/>
              </a:rPr>
              <a:t>a,</a:t>
            </a:r>
            <a:r>
              <a:rPr lang="vi-VN" sz="2200" dirty="0" smtClean="0">
                <a:latin typeface="Arial" pitchFamily="34" charset="0"/>
                <a:cs typeface="Arial" pitchFamily="34" charset="0"/>
              </a:rPr>
              <a:t> rast</a:t>
            </a:r>
            <a:r>
              <a:rPr lang="sr-Latn-RS" sz="2200" dirty="0" smtClean="0">
                <a:latin typeface="Arial" pitchFamily="34" charset="0"/>
                <a:cs typeface="Arial" pitchFamily="34" charset="0"/>
              </a:rPr>
              <a:t> </a:t>
            </a:r>
            <a:r>
              <a:rPr lang="vi-VN" sz="2200" dirty="0" smtClean="0">
                <a:latin typeface="Arial" pitchFamily="34" charset="0"/>
                <a:cs typeface="Arial" pitchFamily="34" charset="0"/>
              </a:rPr>
              <a:t>produktivnosti</a:t>
            </a:r>
            <a:endParaRPr lang="vi-VN" sz="2200" dirty="0">
              <a:latin typeface="Arial" pitchFamily="34" charset="0"/>
              <a:cs typeface="Arial" pitchFamily="34" charset="0"/>
            </a:endParaRPr>
          </a:p>
          <a:p>
            <a:r>
              <a:rPr lang="sr-Latn-RS" sz="2200" b="1" dirty="0" smtClean="0">
                <a:latin typeface="Arial" pitchFamily="34" charset="0"/>
                <a:cs typeface="Arial" pitchFamily="34" charset="0"/>
              </a:rPr>
              <a:t>Od 80 tih do 1992.god. </a:t>
            </a:r>
            <a:r>
              <a:rPr lang="sr-Latn-RS" sz="2200" b="1" dirty="0">
                <a:latin typeface="Arial" pitchFamily="34" charset="0"/>
                <a:cs typeface="Arial" pitchFamily="34" charset="0"/>
              </a:rPr>
              <a:t>20 veka </a:t>
            </a:r>
            <a:r>
              <a:rPr lang="sr-Latn-RS" sz="2200" dirty="0" smtClean="0">
                <a:latin typeface="Arial" pitchFamily="34" charset="0"/>
                <a:cs typeface="Arial" pitchFamily="34" charset="0"/>
              </a:rPr>
              <a:t>= </a:t>
            </a:r>
            <a:r>
              <a:rPr lang="vi-VN" sz="2200" dirty="0" smtClean="0">
                <a:latin typeface="Arial" pitchFamily="34" charset="0"/>
                <a:cs typeface="Arial" pitchFamily="34" charset="0"/>
              </a:rPr>
              <a:t>sistem </a:t>
            </a:r>
            <a:r>
              <a:rPr lang="vi-VN" sz="2200" dirty="0">
                <a:latin typeface="Arial" pitchFamily="34" charset="0"/>
                <a:cs typeface="Arial" pitchFamily="34" charset="0"/>
              </a:rPr>
              <a:t>kvota za </a:t>
            </a:r>
            <a:r>
              <a:rPr lang="vi-VN" sz="2200" dirty="0" smtClean="0">
                <a:latin typeface="Arial" pitchFamily="34" charset="0"/>
                <a:cs typeface="Arial" pitchFamily="34" charset="0"/>
              </a:rPr>
              <a:t>mleko</a:t>
            </a:r>
            <a:r>
              <a:rPr lang="sr-Latn-RS" sz="2200" dirty="0" smtClean="0">
                <a:latin typeface="Arial" pitchFamily="34" charset="0"/>
                <a:cs typeface="Arial" pitchFamily="34" charset="0"/>
              </a:rPr>
              <a:t>, </a:t>
            </a:r>
            <a:r>
              <a:rPr lang="vi-VN" sz="2200" dirty="0" smtClean="0">
                <a:latin typeface="Arial" pitchFamily="34" charset="0"/>
                <a:cs typeface="Arial" pitchFamily="34" charset="0"/>
              </a:rPr>
              <a:t>suočavanj</a:t>
            </a:r>
            <a:r>
              <a:rPr lang="sr-Latn-RS" sz="2200" dirty="0" smtClean="0">
                <a:latin typeface="Arial" pitchFamily="34" charset="0"/>
                <a:cs typeface="Arial" pitchFamily="34" charset="0"/>
              </a:rPr>
              <a:t>e</a:t>
            </a:r>
            <a:r>
              <a:rPr lang="vi-VN" sz="2200" dirty="0" smtClean="0">
                <a:latin typeface="Arial" pitchFamily="34" charset="0"/>
                <a:cs typeface="Arial" pitchFamily="34" charset="0"/>
              </a:rPr>
              <a:t> </a:t>
            </a:r>
            <a:r>
              <a:rPr lang="vi-VN" sz="2200" dirty="0">
                <a:latin typeface="Arial" pitchFamily="34" charset="0"/>
                <a:cs typeface="Arial" pitchFamily="34" charset="0"/>
              </a:rPr>
              <a:t>sa velikim tržišnim viškovima i </a:t>
            </a:r>
            <a:r>
              <a:rPr lang="vi-VN" sz="2200" dirty="0" smtClean="0">
                <a:latin typeface="Arial" pitchFamily="34" charset="0"/>
                <a:cs typeface="Arial" pitchFamily="34" charset="0"/>
              </a:rPr>
              <a:t>smanj</a:t>
            </a:r>
            <a:r>
              <a:rPr lang="sr-Latn-RS" sz="2200" dirty="0" smtClean="0">
                <a:latin typeface="Arial" pitchFamily="34" charset="0"/>
                <a:cs typeface="Arial" pitchFamily="34" charset="0"/>
              </a:rPr>
              <a:t>ivanje</a:t>
            </a:r>
            <a:r>
              <a:rPr lang="vi-VN" sz="2200" dirty="0" smtClean="0">
                <a:latin typeface="Arial" pitchFamily="34" charset="0"/>
                <a:cs typeface="Arial" pitchFamily="34" charset="0"/>
              </a:rPr>
              <a:t> </a:t>
            </a:r>
            <a:r>
              <a:rPr lang="vi-VN" sz="2200" dirty="0">
                <a:latin typeface="Arial" pitchFamily="34" charset="0"/>
                <a:cs typeface="Arial" pitchFamily="34" charset="0"/>
              </a:rPr>
              <a:t>davanja za </a:t>
            </a:r>
            <a:r>
              <a:rPr lang="vi-VN" sz="2200" dirty="0" smtClean="0">
                <a:latin typeface="Arial" pitchFamily="34" charset="0"/>
                <a:cs typeface="Arial" pitchFamily="34" charset="0"/>
              </a:rPr>
              <a:t>polj</a:t>
            </a:r>
            <a:r>
              <a:rPr lang="sr-Latn-RS" sz="2200" dirty="0" smtClean="0">
                <a:latin typeface="Arial" pitchFamily="34" charset="0"/>
                <a:cs typeface="Arial" pitchFamily="34" charset="0"/>
              </a:rPr>
              <a:t>.</a:t>
            </a:r>
            <a:r>
              <a:rPr lang="vi-VN" sz="2200" dirty="0" smtClean="0">
                <a:latin typeface="Arial" pitchFamily="34" charset="0"/>
                <a:cs typeface="Arial" pitchFamily="34" charset="0"/>
              </a:rPr>
              <a:t> </a:t>
            </a:r>
            <a:r>
              <a:rPr lang="vi-VN" sz="2200" dirty="0">
                <a:latin typeface="Arial" pitchFamily="34" charset="0"/>
                <a:cs typeface="Arial" pitchFamily="34" charset="0"/>
              </a:rPr>
              <a:t>u ukupnom </a:t>
            </a:r>
            <a:r>
              <a:rPr lang="vi-VN" sz="2200" dirty="0" smtClean="0">
                <a:latin typeface="Arial" pitchFamily="34" charset="0"/>
                <a:cs typeface="Arial" pitchFamily="34" charset="0"/>
              </a:rPr>
              <a:t>budžetu</a:t>
            </a:r>
            <a:endParaRPr lang="vi-VN" sz="2200" dirty="0">
              <a:latin typeface="Arial" pitchFamily="34" charset="0"/>
              <a:cs typeface="Arial" pitchFamily="34" charset="0"/>
            </a:endParaRPr>
          </a:p>
          <a:p>
            <a:r>
              <a:rPr lang="vi-VN" sz="2200" b="1" dirty="0" smtClean="0">
                <a:latin typeface="Arial" pitchFamily="34" charset="0"/>
                <a:cs typeface="Arial" pitchFamily="34" charset="0"/>
              </a:rPr>
              <a:t>Period </a:t>
            </a:r>
            <a:r>
              <a:rPr lang="vi-VN" sz="2200" b="1" dirty="0">
                <a:latin typeface="Arial" pitchFamily="34" charset="0"/>
                <a:cs typeface="Arial" pitchFamily="34" charset="0"/>
              </a:rPr>
              <a:t>od 1992. godine </a:t>
            </a:r>
            <a:r>
              <a:rPr lang="vi-VN" sz="2200" b="1" dirty="0" smtClean="0">
                <a:latin typeface="Arial" pitchFamily="34" charset="0"/>
                <a:cs typeface="Arial" pitchFamily="34" charset="0"/>
              </a:rPr>
              <a:t>do </a:t>
            </a:r>
            <a:r>
              <a:rPr lang="vi-VN" sz="2200" b="1" dirty="0">
                <a:latin typeface="Arial" pitchFamily="34" charset="0"/>
                <a:cs typeface="Arial" pitchFamily="34" charset="0"/>
              </a:rPr>
              <a:t>2004/6. </a:t>
            </a:r>
            <a:r>
              <a:rPr lang="vi-VN" sz="2200" b="1" dirty="0" smtClean="0">
                <a:latin typeface="Arial" pitchFamily="34" charset="0"/>
                <a:cs typeface="Arial" pitchFamily="34" charset="0"/>
              </a:rPr>
              <a:t>god</a:t>
            </a:r>
            <a:r>
              <a:rPr lang="sr-Latn-RS" sz="2200" dirty="0" smtClean="0">
                <a:latin typeface="Arial" pitchFamily="34" charset="0"/>
                <a:cs typeface="Arial" pitchFamily="34" charset="0"/>
              </a:rPr>
              <a:t>.= </a:t>
            </a:r>
            <a:r>
              <a:rPr lang="vi-VN" sz="2200" dirty="0" smtClean="0">
                <a:latin typeface="Arial" pitchFamily="34" charset="0"/>
                <a:cs typeface="Arial" pitchFamily="34" charset="0"/>
              </a:rPr>
              <a:t>uvođenje </a:t>
            </a:r>
            <a:r>
              <a:rPr lang="vi-VN" sz="2200" dirty="0">
                <a:latin typeface="Arial" pitchFamily="34" charset="0"/>
                <a:cs typeface="Arial" pitchFamily="34" charset="0"/>
              </a:rPr>
              <a:t>politike direktnih plaćanja i početak </a:t>
            </a:r>
            <a:r>
              <a:rPr lang="vi-VN" sz="2200" dirty="0" smtClean="0">
                <a:latin typeface="Arial" pitchFamily="34" charset="0"/>
                <a:cs typeface="Arial" pitchFamily="34" charset="0"/>
              </a:rPr>
              <a:t>uspostavljanja</a:t>
            </a:r>
            <a:r>
              <a:rPr lang="sr-Latn-RS" sz="2200" dirty="0" smtClean="0">
                <a:latin typeface="Arial" pitchFamily="34" charset="0"/>
                <a:cs typeface="Arial" pitchFamily="34" charset="0"/>
              </a:rPr>
              <a:t> </a:t>
            </a:r>
            <a:r>
              <a:rPr lang="vi-VN" sz="2200" dirty="0" smtClean="0">
                <a:latin typeface="Arial" pitchFamily="34" charset="0"/>
                <a:cs typeface="Arial" pitchFamily="34" charset="0"/>
              </a:rPr>
              <a:t>politike </a:t>
            </a:r>
            <a:r>
              <a:rPr lang="vi-VN" sz="2200" dirty="0">
                <a:latin typeface="Arial" pitchFamily="34" charset="0"/>
                <a:cs typeface="Arial" pitchFamily="34" charset="0"/>
              </a:rPr>
              <a:t>ruralnog </a:t>
            </a:r>
            <a:r>
              <a:rPr lang="vi-VN" sz="2200" dirty="0" smtClean="0">
                <a:latin typeface="Arial" pitchFamily="34" charset="0"/>
                <a:cs typeface="Arial" pitchFamily="34" charset="0"/>
              </a:rPr>
              <a:t>razvoja</a:t>
            </a:r>
            <a:endParaRPr lang="vi-VN" sz="2200" dirty="0">
              <a:latin typeface="Arial" pitchFamily="34" charset="0"/>
              <a:cs typeface="Arial" pitchFamily="34" charset="0"/>
            </a:endParaRPr>
          </a:p>
          <a:p>
            <a:r>
              <a:rPr lang="vi-VN" sz="2200" b="1" dirty="0" smtClean="0">
                <a:latin typeface="Arial" pitchFamily="34" charset="0"/>
                <a:cs typeface="Arial" pitchFamily="34" charset="0"/>
              </a:rPr>
              <a:t>Period </a:t>
            </a:r>
            <a:r>
              <a:rPr lang="vi-VN" sz="2200" b="1" dirty="0">
                <a:latin typeface="Arial" pitchFamily="34" charset="0"/>
                <a:cs typeface="Arial" pitchFamily="34" charset="0"/>
              </a:rPr>
              <a:t>od 2005. </a:t>
            </a:r>
            <a:r>
              <a:rPr lang="vi-VN" sz="2200" b="1" dirty="0" smtClean="0">
                <a:latin typeface="Arial" pitchFamily="34" charset="0"/>
                <a:cs typeface="Arial" pitchFamily="34" charset="0"/>
              </a:rPr>
              <a:t>godine</a:t>
            </a:r>
            <a:r>
              <a:rPr lang="sr-Latn-RS" sz="2200" dirty="0" smtClean="0">
                <a:latin typeface="Arial" pitchFamily="34" charset="0"/>
                <a:cs typeface="Arial" pitchFamily="34" charset="0"/>
              </a:rPr>
              <a:t>=</a:t>
            </a:r>
            <a:r>
              <a:rPr lang="vi-VN" sz="2200" dirty="0" smtClean="0">
                <a:latin typeface="Arial" pitchFamily="34" charset="0"/>
                <a:cs typeface="Arial" pitchFamily="34" charset="0"/>
              </a:rPr>
              <a:t> jedinstven</a:t>
            </a:r>
            <a:r>
              <a:rPr lang="sr-Latn-RS" sz="2200" dirty="0" smtClean="0">
                <a:latin typeface="Arial" pitchFamily="34" charset="0"/>
                <a:cs typeface="Arial" pitchFamily="34" charset="0"/>
              </a:rPr>
              <a:t>a </a:t>
            </a:r>
            <a:r>
              <a:rPr lang="vi-VN" sz="2200" dirty="0" smtClean="0">
                <a:latin typeface="Arial" pitchFamily="34" charset="0"/>
                <a:cs typeface="Arial" pitchFamily="34" charset="0"/>
              </a:rPr>
              <a:t>šem</a:t>
            </a:r>
            <a:r>
              <a:rPr lang="sr-Latn-RS" sz="2200" dirty="0" smtClean="0">
                <a:latin typeface="Arial" pitchFamily="34" charset="0"/>
                <a:cs typeface="Arial" pitchFamily="34" charset="0"/>
              </a:rPr>
              <a:t>a</a:t>
            </a:r>
            <a:r>
              <a:rPr lang="vi-VN" sz="2200" dirty="0" smtClean="0">
                <a:latin typeface="Arial" pitchFamily="34" charset="0"/>
                <a:cs typeface="Arial" pitchFamily="34" charset="0"/>
              </a:rPr>
              <a:t> plaćanja</a:t>
            </a:r>
            <a:r>
              <a:rPr lang="sr-Latn-RS" sz="2200" dirty="0" smtClean="0">
                <a:latin typeface="Arial" pitchFamily="34" charset="0"/>
                <a:cs typeface="Arial" pitchFamily="34" charset="0"/>
              </a:rPr>
              <a:t>, </a:t>
            </a:r>
            <a:r>
              <a:rPr lang="vi-VN" sz="2200" dirty="0" smtClean="0">
                <a:latin typeface="Arial" pitchFamily="34" charset="0"/>
                <a:cs typeface="Arial" pitchFamily="34" charset="0"/>
              </a:rPr>
              <a:t>odvajanja </a:t>
            </a:r>
            <a:r>
              <a:rPr lang="vi-VN" sz="2200" dirty="0">
                <a:latin typeface="Arial" pitchFamily="34" charset="0"/>
                <a:cs typeface="Arial" pitchFamily="34" charset="0"/>
              </a:rPr>
              <a:t>plaćanja od proizvodnje određenih </a:t>
            </a:r>
            <a:r>
              <a:rPr lang="vi-VN" sz="2200" dirty="0" smtClean="0">
                <a:latin typeface="Arial" pitchFamily="34" charset="0"/>
                <a:cs typeface="Arial" pitchFamily="34" charset="0"/>
              </a:rPr>
              <a:t>kultura</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3949482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352928" cy="1152128"/>
          </a:xfrm>
        </p:spPr>
        <p:txBody>
          <a:bodyPr>
            <a:normAutofit/>
          </a:bodyPr>
          <a:lstStyle/>
          <a:p>
            <a:pPr lvl="0" eaLnBrk="1" fontAlgn="auto" hangingPunct="1">
              <a:spcBef>
                <a:spcPts val="0"/>
              </a:spcBef>
              <a:spcAft>
                <a:spcPts val="0"/>
              </a:spcAft>
            </a:pPr>
            <a:r>
              <a:rPr lang="sr-Latn-RS" sz="2400" kern="1200" dirty="0">
                <a:solidFill>
                  <a:srgbClr val="FFCC00"/>
                </a:solidFill>
                <a:effectLst/>
                <a:ea typeface="+mn-ea"/>
                <a:cs typeface="+mn-cs"/>
              </a:rPr>
              <a:t>1.</a:t>
            </a:r>
            <a:r>
              <a:rPr lang="en-US" sz="2400" kern="1200" dirty="0" err="1">
                <a:solidFill>
                  <a:srgbClr val="FFCC00"/>
                </a:solidFill>
                <a:effectLst/>
                <a:ea typeface="+mn-ea"/>
                <a:cs typeface="+mn-cs"/>
              </a:rPr>
              <a:t>Održive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vrednosti</a:t>
            </a:r>
            <a:r>
              <a:rPr lang="en-US" sz="2400" kern="1200" dirty="0">
                <a:solidFill>
                  <a:srgbClr val="FFCC00"/>
                </a:solidFill>
                <a:effectLst/>
                <a:ea typeface="+mn-ea"/>
                <a:cs typeface="+mn-cs"/>
              </a:rPr>
              <a:t> u </a:t>
            </a:r>
            <a:r>
              <a:rPr lang="en-US" sz="2400" kern="1200" dirty="0" err="1">
                <a:solidFill>
                  <a:srgbClr val="FFCC00"/>
                </a:solidFill>
                <a:effectLst/>
                <a:ea typeface="+mn-ea"/>
                <a:cs typeface="+mn-cs"/>
              </a:rPr>
              <a:t>okviru</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zajedničke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poljoprivredne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politike</a:t>
            </a:r>
            <a:r>
              <a:rPr lang="en-US" sz="2400" kern="1200" dirty="0">
                <a:solidFill>
                  <a:srgbClr val="FFCC00"/>
                </a:solidFill>
                <a:effectLst/>
                <a:ea typeface="+mn-ea"/>
                <a:cs typeface="+mn-cs"/>
              </a:rPr>
              <a:t> </a:t>
            </a:r>
          </a:p>
        </p:txBody>
      </p:sp>
      <p:sp>
        <p:nvSpPr>
          <p:cNvPr id="3" name="Content Placeholder 2"/>
          <p:cNvSpPr>
            <a:spLocks noGrp="1"/>
          </p:cNvSpPr>
          <p:nvPr>
            <p:ph idx="1"/>
          </p:nvPr>
        </p:nvSpPr>
        <p:spPr>
          <a:xfrm>
            <a:off x="1115616" y="1700808"/>
            <a:ext cx="7056784" cy="4937188"/>
          </a:xfrm>
        </p:spPr>
        <p:txBody>
          <a:bodyPr>
            <a:noAutofit/>
          </a:bodyPr>
          <a:lstStyle/>
          <a:p>
            <a:r>
              <a:rPr lang="sr-Latn-RS" sz="2200" dirty="0" smtClean="0">
                <a:latin typeface="Arial" pitchFamily="34" charset="0"/>
                <a:cs typeface="Arial" pitchFamily="34" charset="0"/>
              </a:rPr>
              <a:t>Agenda 2000 </a:t>
            </a:r>
            <a:r>
              <a:rPr lang="en-US" sz="2200" dirty="0" err="1" smtClean="0">
                <a:latin typeface="Arial" pitchFamily="34" charset="0"/>
                <a:cs typeface="Arial" pitchFamily="34" charset="0"/>
              </a:rPr>
              <a:t>najopsežnija</a:t>
            </a:r>
            <a:r>
              <a:rPr lang="en-US" sz="2200" dirty="0" smtClean="0">
                <a:latin typeface="Arial" pitchFamily="34" charset="0"/>
                <a:cs typeface="Arial" pitchFamily="34" charset="0"/>
              </a:rPr>
              <a:t> </a:t>
            </a:r>
            <a:r>
              <a:rPr lang="en-US" sz="2200" dirty="0" err="1">
                <a:latin typeface="Arial" pitchFamily="34" charset="0"/>
                <a:cs typeface="Arial" pitchFamily="34" charset="0"/>
              </a:rPr>
              <a:t>reforma</a:t>
            </a:r>
            <a:r>
              <a:rPr lang="en-US" sz="2200" dirty="0">
                <a:latin typeface="Arial" pitchFamily="34" charset="0"/>
                <a:cs typeface="Arial" pitchFamily="34" charset="0"/>
              </a:rPr>
              <a:t> u </a:t>
            </a:r>
            <a:r>
              <a:rPr lang="sr-Latn-RS" sz="2200" dirty="0" smtClean="0">
                <a:latin typeface="Arial" pitchFamily="34" charset="0"/>
                <a:cs typeface="Arial" pitchFamily="34" charset="0"/>
              </a:rPr>
              <a:t>istoriji </a:t>
            </a:r>
            <a:r>
              <a:rPr lang="en-US" sz="2200" dirty="0" smtClean="0">
                <a:latin typeface="Arial" pitchFamily="34" charset="0"/>
                <a:cs typeface="Arial" pitchFamily="34" charset="0"/>
              </a:rPr>
              <a:t>ZPP-a</a:t>
            </a:r>
            <a:r>
              <a:rPr lang="sr-Latn-RS" sz="2200" dirty="0" smtClean="0">
                <a:latin typeface="Arial" pitchFamily="34" charset="0"/>
                <a:cs typeface="Arial" pitchFamily="34" charset="0"/>
              </a:rPr>
              <a:t> </a:t>
            </a:r>
            <a:r>
              <a:rPr lang="en-US" sz="2200" dirty="0" err="1" smtClean="0">
                <a:latin typeface="Arial" pitchFamily="34" charset="0"/>
                <a:cs typeface="Arial" pitchFamily="34" charset="0"/>
              </a:rPr>
              <a:t>pojačavanje</a:t>
            </a:r>
            <a:r>
              <a:rPr lang="en-US" sz="2200" dirty="0" smtClean="0">
                <a:latin typeface="Arial" pitchFamily="34" charset="0"/>
                <a:cs typeface="Arial" pitchFamily="34" charset="0"/>
              </a:rPr>
              <a:t> </a:t>
            </a:r>
            <a:r>
              <a:rPr lang="en-US" sz="2200" dirty="0" err="1">
                <a:latin typeface="Arial" pitchFamily="34" charset="0"/>
                <a:cs typeface="Arial" pitchFamily="34" charset="0"/>
              </a:rPr>
              <a:t>konkurentnosti</a:t>
            </a:r>
            <a:r>
              <a:rPr lang="en-US" sz="2200" dirty="0">
                <a:latin typeface="Arial" pitchFamily="34" charset="0"/>
                <a:cs typeface="Arial" pitchFamily="34" charset="0"/>
              </a:rPr>
              <a:t> </a:t>
            </a:r>
            <a:r>
              <a:rPr lang="en-US" sz="2200" dirty="0" err="1" smtClean="0">
                <a:latin typeface="Arial" pitchFamily="34" charset="0"/>
                <a:cs typeface="Arial" pitchFamily="34" charset="0"/>
              </a:rPr>
              <a:t>polj</a:t>
            </a:r>
            <a:r>
              <a:rPr lang="sr-Latn-RS" sz="2200" dirty="0" smtClean="0">
                <a:latin typeface="Arial" pitchFamily="34" charset="0"/>
                <a:cs typeface="Arial" pitchFamily="34" charset="0"/>
              </a:rPr>
              <a:t>.</a:t>
            </a:r>
            <a:r>
              <a:rPr lang="en-US" sz="2200" dirty="0" err="1" smtClean="0">
                <a:latin typeface="Arial" pitchFamily="34" charset="0"/>
                <a:cs typeface="Arial" pitchFamily="34" charset="0"/>
              </a:rPr>
              <a:t>proizvoda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unutar</a:t>
            </a:r>
            <a:r>
              <a:rPr lang="sr-Latn-RS" sz="2200" dirty="0" smtClean="0">
                <a:latin typeface="Arial" pitchFamily="34" charset="0"/>
                <a:cs typeface="Arial" pitchFamily="34" charset="0"/>
              </a:rPr>
              <a:t> EU</a:t>
            </a:r>
            <a:r>
              <a:rPr lang="en-US" sz="2200" dirty="0" smtClean="0">
                <a:latin typeface="Arial" pitchFamily="34" charset="0"/>
                <a:cs typeface="Arial" pitchFamily="34" charset="0"/>
              </a:rPr>
              <a:t> </a:t>
            </a:r>
            <a:r>
              <a:rPr lang="en-US" sz="2200" dirty="0">
                <a:latin typeface="Arial" pitchFamily="34" charset="0"/>
                <a:cs typeface="Arial" pitchFamily="34" charset="0"/>
              </a:rPr>
              <a:t>i </a:t>
            </a:r>
            <a:r>
              <a:rPr lang="en-US" sz="2200" dirty="0" err="1" smtClean="0">
                <a:latin typeface="Arial" pitchFamily="34" charset="0"/>
                <a:cs typeface="Arial" pitchFamily="34" charset="0"/>
              </a:rPr>
              <a:t>svetskom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tržištu</a:t>
            </a:r>
            <a:endParaRPr lang="sr-Latn-RS" sz="2200" dirty="0" smtClean="0">
              <a:latin typeface="Arial" pitchFamily="34" charset="0"/>
              <a:cs typeface="Arial" pitchFamily="34" charset="0"/>
            </a:endParaRPr>
          </a:p>
          <a:p>
            <a:r>
              <a:rPr lang="en-US" sz="2200" dirty="0" err="1" smtClean="0">
                <a:latin typeface="Arial" pitchFamily="34" charset="0"/>
                <a:cs typeface="Arial" pitchFamily="34" charset="0"/>
              </a:rPr>
              <a:t>omogućavanje</a:t>
            </a:r>
            <a:r>
              <a:rPr lang="en-US" sz="2200" dirty="0" smtClean="0">
                <a:latin typeface="Arial" pitchFamily="34" charset="0"/>
                <a:cs typeface="Arial" pitchFamily="34" charset="0"/>
              </a:rPr>
              <a:t> </a:t>
            </a:r>
            <a:r>
              <a:rPr lang="sr-Latn-RS" sz="2200" dirty="0" smtClean="0">
                <a:latin typeface="Arial" pitchFamily="34" charset="0"/>
                <a:cs typeface="Arial" pitchFamily="34" charset="0"/>
              </a:rPr>
              <a:t>primerenog </a:t>
            </a:r>
            <a:r>
              <a:rPr lang="en-US" sz="2200" dirty="0" err="1" smtClean="0">
                <a:latin typeface="Arial" pitchFamily="34" charset="0"/>
                <a:cs typeface="Arial" pitchFamily="34" charset="0"/>
              </a:rPr>
              <a:t>životnog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standarda</a:t>
            </a:r>
            <a:endParaRPr lang="sr-Latn-RS" sz="2200" dirty="0" smtClean="0">
              <a:latin typeface="Arial" pitchFamily="34" charset="0"/>
              <a:cs typeface="Arial" pitchFamily="34" charset="0"/>
            </a:endParaRPr>
          </a:p>
          <a:p>
            <a:r>
              <a:rPr lang="en-US" sz="2200" b="1" dirty="0" err="1" smtClean="0">
                <a:latin typeface="Arial" pitchFamily="34" charset="0"/>
                <a:cs typeface="Arial" pitchFamily="34" charset="0"/>
              </a:rPr>
              <a:t>osmišljavanje</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nov</a:t>
            </a:r>
            <a:r>
              <a:rPr lang="sr-Latn-RS" sz="2200" b="1" dirty="0" smtClean="0">
                <a:latin typeface="Arial" pitchFamily="34" charset="0"/>
                <a:cs typeface="Arial" pitchFamily="34" charset="0"/>
              </a:rPr>
              <a:t>e </a:t>
            </a:r>
            <a:r>
              <a:rPr lang="en-US" sz="2200" b="1" dirty="0" err="1" smtClean="0">
                <a:latin typeface="Arial" pitchFamily="34" charset="0"/>
                <a:cs typeface="Arial" pitchFamily="34" charset="0"/>
              </a:rPr>
              <a:t>politike</a:t>
            </a:r>
            <a:r>
              <a:rPr lang="en-US" sz="2200" b="1" dirty="0" smtClean="0">
                <a:latin typeface="Arial" pitchFamily="34" charset="0"/>
                <a:cs typeface="Arial" pitchFamily="34" charset="0"/>
              </a:rPr>
              <a:t> </a:t>
            </a:r>
            <a:r>
              <a:rPr lang="en-US" sz="2200" b="1" dirty="0" err="1">
                <a:latin typeface="Arial" pitchFamily="34" charset="0"/>
                <a:cs typeface="Arial" pitchFamily="34" charset="0"/>
              </a:rPr>
              <a:t>ruralnog</a:t>
            </a:r>
            <a:r>
              <a:rPr lang="en-US" sz="2200" b="1" dirty="0">
                <a:latin typeface="Arial" pitchFamily="34" charset="0"/>
                <a:cs typeface="Arial" pitchFamily="34" charset="0"/>
              </a:rPr>
              <a:t> </a:t>
            </a:r>
            <a:r>
              <a:rPr lang="en-US" sz="2200" b="1" dirty="0" err="1" smtClean="0">
                <a:latin typeface="Arial" pitchFamily="34" charset="0"/>
                <a:cs typeface="Arial" pitchFamily="34" charset="0"/>
              </a:rPr>
              <a:t>razvoja</a:t>
            </a:r>
            <a:endParaRPr lang="sr-Latn-RS" sz="2200" dirty="0" smtClean="0">
              <a:latin typeface="Arial" pitchFamily="34" charset="0"/>
              <a:cs typeface="Arial" pitchFamily="34" charset="0"/>
            </a:endParaRPr>
          </a:p>
          <a:p>
            <a:r>
              <a:rPr lang="en-US" sz="2200" b="1" dirty="0" err="1" smtClean="0">
                <a:latin typeface="Arial" pitchFamily="34" charset="0"/>
                <a:cs typeface="Arial" pitchFamily="34" charset="0"/>
              </a:rPr>
              <a:t>primen</a:t>
            </a:r>
            <a:r>
              <a:rPr lang="sr-Latn-RS" sz="2200" b="1" dirty="0" smtClean="0">
                <a:latin typeface="Arial" pitchFamily="34" charset="0"/>
                <a:cs typeface="Arial" pitchFamily="34" charset="0"/>
              </a:rPr>
              <a:t>a</a:t>
            </a:r>
            <a:r>
              <a:rPr lang="en-US" sz="2200" b="1" dirty="0" smtClean="0">
                <a:latin typeface="Arial" pitchFamily="34" charset="0"/>
                <a:cs typeface="Arial" pitchFamily="34" charset="0"/>
              </a:rPr>
              <a:t> </a:t>
            </a:r>
            <a:r>
              <a:rPr lang="en-US" sz="2200" b="1" dirty="0" err="1">
                <a:latin typeface="Arial" pitchFamily="34" charset="0"/>
                <a:cs typeface="Arial" pitchFamily="34" charset="0"/>
              </a:rPr>
              <a:t>ekološkog</a:t>
            </a:r>
            <a:r>
              <a:rPr lang="en-US" sz="2200" b="1" dirty="0">
                <a:latin typeface="Arial" pitchFamily="34" charset="0"/>
                <a:cs typeface="Arial" pitchFamily="34" charset="0"/>
              </a:rPr>
              <a:t> </a:t>
            </a:r>
            <a:r>
              <a:rPr lang="en-US" sz="2200" b="1" dirty="0" err="1" smtClean="0">
                <a:latin typeface="Arial" pitchFamily="34" charset="0"/>
                <a:cs typeface="Arial" pitchFamily="34" charset="0"/>
              </a:rPr>
              <a:t>načina</a:t>
            </a:r>
            <a:r>
              <a:rPr lang="sr-Latn-RS" sz="2200" b="1" dirty="0" smtClean="0">
                <a:latin typeface="Arial" pitchFamily="34" charset="0"/>
                <a:cs typeface="Arial" pitchFamily="34" charset="0"/>
              </a:rPr>
              <a:t> </a:t>
            </a:r>
            <a:r>
              <a:rPr lang="en-US" sz="2200" b="1" dirty="0" err="1" smtClean="0">
                <a:latin typeface="Arial" pitchFamily="34" charset="0"/>
                <a:cs typeface="Arial" pitchFamily="34" charset="0"/>
              </a:rPr>
              <a:t>strukturiranja</a:t>
            </a:r>
            <a:r>
              <a:rPr lang="en-US" sz="2200" b="1" dirty="0" smtClean="0">
                <a:latin typeface="Arial" pitchFamily="34" charset="0"/>
                <a:cs typeface="Arial" pitchFamily="34" charset="0"/>
              </a:rPr>
              <a:t> ZPP-a</a:t>
            </a:r>
            <a:endParaRPr lang="sr-Latn-RS" sz="2200" b="1" dirty="0" smtClean="0">
              <a:latin typeface="Arial" pitchFamily="34" charset="0"/>
              <a:cs typeface="Arial" pitchFamily="34" charset="0"/>
            </a:endParaRPr>
          </a:p>
          <a:p>
            <a:r>
              <a:rPr lang="en-US" sz="2200" b="1" dirty="0" err="1" smtClean="0">
                <a:latin typeface="Arial" pitchFamily="34" charset="0"/>
                <a:cs typeface="Arial" pitchFamily="34" charset="0"/>
              </a:rPr>
              <a:t>poboljšanje</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kvalitet</a:t>
            </a:r>
            <a:r>
              <a:rPr lang="sr-Latn-RS" sz="2200" b="1" dirty="0" smtClean="0">
                <a:latin typeface="Arial" pitchFamily="34" charset="0"/>
                <a:cs typeface="Arial" pitchFamily="34" charset="0"/>
              </a:rPr>
              <a:t>a</a:t>
            </a:r>
            <a:r>
              <a:rPr lang="en-US" sz="2200" b="1" dirty="0" smtClean="0">
                <a:latin typeface="Arial" pitchFamily="34" charset="0"/>
                <a:cs typeface="Arial" pitchFamily="34" charset="0"/>
              </a:rPr>
              <a:t> </a:t>
            </a:r>
            <a:r>
              <a:rPr lang="en-US" sz="2200" b="1" dirty="0">
                <a:latin typeface="Arial" pitchFamily="34" charset="0"/>
                <a:cs typeface="Arial" pitchFamily="34" charset="0"/>
              </a:rPr>
              <a:t>i </a:t>
            </a:r>
            <a:r>
              <a:rPr lang="sr-Latn-RS" sz="2200" b="1" dirty="0" smtClean="0">
                <a:latin typeface="Arial" pitchFamily="34" charset="0"/>
                <a:cs typeface="Arial" pitchFamily="34" charset="0"/>
              </a:rPr>
              <a:t>bezbednosti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hrane</a:t>
            </a:r>
            <a:endParaRPr lang="sr-Latn-RS" sz="2200" dirty="0">
              <a:latin typeface="Arial" pitchFamily="34" charset="0"/>
              <a:cs typeface="Arial" pitchFamily="34" charset="0"/>
            </a:endParaRPr>
          </a:p>
          <a:p>
            <a:r>
              <a:rPr lang="en-US" sz="2200" dirty="0" err="1" smtClean="0">
                <a:latin typeface="Arial" pitchFamily="34" charset="0"/>
                <a:cs typeface="Arial" pitchFamily="34" charset="0"/>
              </a:rPr>
              <a:t>pojednostavljenje</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poljopr</a:t>
            </a:r>
            <a:r>
              <a:rPr lang="sr-Latn-RS" sz="2200" dirty="0" smtClean="0">
                <a:latin typeface="Arial" pitchFamily="34" charset="0"/>
                <a:cs typeface="Arial" pitchFamily="34" charset="0"/>
              </a:rPr>
              <a:t>iv. </a:t>
            </a:r>
            <a:r>
              <a:rPr lang="en-US" sz="2200" dirty="0" err="1" smtClean="0">
                <a:latin typeface="Arial" pitchFamily="34" charset="0"/>
                <a:cs typeface="Arial" pitchFamily="34" charset="0"/>
              </a:rPr>
              <a:t>zakonodavstva</a:t>
            </a:r>
            <a:r>
              <a:rPr lang="en-US" sz="2200" dirty="0" smtClean="0">
                <a:latin typeface="Arial" pitchFamily="34" charset="0"/>
                <a:cs typeface="Arial" pitchFamily="34" charset="0"/>
              </a:rPr>
              <a:t> </a:t>
            </a:r>
            <a:endParaRPr lang="en-US" sz="2200" dirty="0">
              <a:latin typeface="Arial" pitchFamily="34" charset="0"/>
              <a:cs typeface="Arial" pitchFamily="34" charset="0"/>
            </a:endParaRPr>
          </a:p>
        </p:txBody>
      </p:sp>
      <p:cxnSp>
        <p:nvCxnSpPr>
          <p:cNvPr id="5" name="Straight Arrow Connector 4"/>
          <p:cNvCxnSpPr/>
          <p:nvPr/>
        </p:nvCxnSpPr>
        <p:spPr>
          <a:xfrm>
            <a:off x="8460432" y="1484784"/>
            <a:ext cx="33016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76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944" cy="691517"/>
          </a:xfrm>
        </p:spPr>
        <p:txBody>
          <a:bodyPr/>
          <a:lstStyle/>
          <a:p>
            <a:r>
              <a:rPr lang="sr-Latn-RS" sz="2400" kern="1200" dirty="0">
                <a:solidFill>
                  <a:srgbClr val="FFCC00"/>
                </a:solidFill>
                <a:effectLst/>
              </a:rPr>
              <a:t>1.</a:t>
            </a:r>
            <a:r>
              <a:rPr lang="en-US" sz="2400" kern="1200" dirty="0" err="1">
                <a:solidFill>
                  <a:srgbClr val="FFCC00"/>
                </a:solidFill>
                <a:effectLst/>
              </a:rPr>
              <a:t>Održive</a:t>
            </a:r>
            <a:r>
              <a:rPr lang="en-US" sz="2400" kern="1200" dirty="0">
                <a:solidFill>
                  <a:srgbClr val="FFCC00"/>
                </a:solidFill>
                <a:effectLst/>
              </a:rPr>
              <a:t> </a:t>
            </a:r>
            <a:r>
              <a:rPr lang="en-US" sz="2400" kern="1200" dirty="0" err="1">
                <a:solidFill>
                  <a:srgbClr val="FFCC00"/>
                </a:solidFill>
                <a:effectLst/>
              </a:rPr>
              <a:t>vrednosti</a:t>
            </a:r>
            <a:r>
              <a:rPr lang="en-US" sz="2400" kern="1200" dirty="0">
                <a:solidFill>
                  <a:srgbClr val="FFCC00"/>
                </a:solidFill>
                <a:effectLst/>
              </a:rPr>
              <a:t> u </a:t>
            </a:r>
            <a:r>
              <a:rPr lang="en-US" sz="2400" kern="1200" dirty="0" err="1">
                <a:solidFill>
                  <a:srgbClr val="FFCC00"/>
                </a:solidFill>
                <a:effectLst/>
              </a:rPr>
              <a:t>okviru</a:t>
            </a:r>
            <a:r>
              <a:rPr lang="en-US" sz="2400" kern="1200" dirty="0">
                <a:solidFill>
                  <a:srgbClr val="FFCC00"/>
                </a:solidFill>
                <a:effectLst/>
              </a:rPr>
              <a:t> </a:t>
            </a:r>
            <a:r>
              <a:rPr lang="en-US" sz="2400" kern="1200" dirty="0" err="1">
                <a:solidFill>
                  <a:srgbClr val="FFCC00"/>
                </a:solidFill>
                <a:effectLst/>
              </a:rPr>
              <a:t>zajedničke</a:t>
            </a:r>
            <a:r>
              <a:rPr lang="en-US" sz="2400" kern="1200" dirty="0">
                <a:solidFill>
                  <a:srgbClr val="FFCC00"/>
                </a:solidFill>
                <a:effectLst/>
              </a:rPr>
              <a:t> </a:t>
            </a:r>
            <a:r>
              <a:rPr lang="en-US" sz="2400" kern="1200" dirty="0" err="1">
                <a:solidFill>
                  <a:srgbClr val="FFCC00"/>
                </a:solidFill>
                <a:effectLst/>
              </a:rPr>
              <a:t>poljoprivredne</a:t>
            </a:r>
            <a:r>
              <a:rPr lang="en-US" sz="2400" kern="1200" dirty="0">
                <a:solidFill>
                  <a:srgbClr val="FFCC00"/>
                </a:solidFill>
                <a:effectLst/>
              </a:rPr>
              <a:t> </a:t>
            </a:r>
            <a:r>
              <a:rPr lang="en-US" sz="2400" kern="1200" dirty="0" err="1">
                <a:solidFill>
                  <a:srgbClr val="FFCC00"/>
                </a:solidFill>
                <a:effectLst/>
              </a:rPr>
              <a:t>politike</a:t>
            </a:r>
            <a:r>
              <a:rPr lang="en-US" sz="2400" kern="1200" dirty="0">
                <a:solidFill>
                  <a:srgbClr val="FFCC00"/>
                </a:solidFill>
                <a:effectLst/>
              </a:rPr>
              <a:t> </a:t>
            </a:r>
            <a:endParaRPr lang="en-US" dirty="0"/>
          </a:p>
        </p:txBody>
      </p:sp>
      <p:sp>
        <p:nvSpPr>
          <p:cNvPr id="3" name="Content Placeholder 2"/>
          <p:cNvSpPr>
            <a:spLocks noGrp="1"/>
          </p:cNvSpPr>
          <p:nvPr>
            <p:ph idx="1"/>
          </p:nvPr>
        </p:nvSpPr>
        <p:spPr>
          <a:xfrm>
            <a:off x="467544" y="1052736"/>
            <a:ext cx="7920880" cy="5688632"/>
          </a:xfrm>
        </p:spPr>
        <p:txBody>
          <a:bodyPr>
            <a:normAutofit fontScale="92500"/>
          </a:bodyPr>
          <a:lstStyle/>
          <a:p>
            <a:pPr marL="0" indent="0">
              <a:buNone/>
            </a:pPr>
            <a:r>
              <a:rPr lang="vi-VN" sz="2200" dirty="0">
                <a:latin typeface="Arial" pitchFamily="34" charset="0"/>
                <a:cs typeface="Arial" pitchFamily="34" charset="0"/>
              </a:rPr>
              <a:t>Reforma ZPP 2003 pravil</a:t>
            </a:r>
            <a:r>
              <a:rPr lang="sr-Latn-RS" sz="2200" dirty="0" smtClean="0">
                <a:latin typeface="Arial" pitchFamily="34" charset="0"/>
                <a:cs typeface="Arial" pitchFamily="34" charset="0"/>
              </a:rPr>
              <a:t>o</a:t>
            </a:r>
            <a:r>
              <a:rPr lang="vi-VN" sz="2200" dirty="0" smtClean="0">
                <a:latin typeface="Arial" pitchFamily="34" charset="0"/>
                <a:cs typeface="Arial" pitchFamily="34" charset="0"/>
              </a:rPr>
              <a:t> </a:t>
            </a:r>
            <a:r>
              <a:rPr lang="vi-VN" sz="2200" dirty="0">
                <a:latin typeface="Arial" pitchFamily="34" charset="0"/>
                <a:cs typeface="Arial" pitchFamily="34" charset="0"/>
              </a:rPr>
              <a:t>„višestruke </a:t>
            </a:r>
            <a:r>
              <a:rPr lang="vi-VN" sz="2200" dirty="0" smtClean="0">
                <a:latin typeface="Arial" pitchFamily="34" charset="0"/>
                <a:cs typeface="Arial" pitchFamily="34" charset="0"/>
              </a:rPr>
              <a:t>usklađenosti</a:t>
            </a:r>
            <a:r>
              <a:rPr lang="sr-Latn-RS" sz="2200" dirty="0" smtClean="0">
                <a:latin typeface="Arial" pitchFamily="34" charset="0"/>
                <a:cs typeface="Arial" pitchFamily="34" charset="0"/>
              </a:rPr>
              <a:t>“</a:t>
            </a:r>
            <a:r>
              <a:rPr lang="vi-VN" sz="2200" dirty="0" smtClean="0">
                <a:latin typeface="Arial" pitchFamily="34" charset="0"/>
                <a:cs typeface="Arial" pitchFamily="34" charset="0"/>
              </a:rPr>
              <a:t> </a:t>
            </a:r>
            <a:r>
              <a:rPr lang="vi-VN" sz="2200" dirty="0">
                <a:latin typeface="Arial" pitchFamily="34" charset="0"/>
                <a:cs typeface="Arial" pitchFamily="34" charset="0"/>
              </a:rPr>
              <a:t>(cross-compliance) </a:t>
            </a:r>
            <a:endParaRPr lang="sr-Latn-RS" sz="2200" dirty="0" smtClean="0">
              <a:latin typeface="Arial" pitchFamily="34" charset="0"/>
              <a:cs typeface="Arial" pitchFamily="34" charset="0"/>
            </a:endParaRPr>
          </a:p>
          <a:p>
            <a:r>
              <a:rPr lang="vi-VN" sz="2200" dirty="0" smtClean="0">
                <a:latin typeface="Arial" pitchFamily="34" charset="0"/>
                <a:cs typeface="Arial" pitchFamily="34" charset="0"/>
              </a:rPr>
              <a:t>1</a:t>
            </a:r>
            <a:r>
              <a:rPr lang="vi-VN" sz="2200" dirty="0">
                <a:latin typeface="Arial" pitchFamily="34" charset="0"/>
                <a:cs typeface="Arial" pitchFamily="34" charset="0"/>
              </a:rPr>
              <a:t>) </a:t>
            </a:r>
            <a:r>
              <a:rPr lang="vi-VN" sz="2200" b="1" dirty="0">
                <a:latin typeface="Arial" pitchFamily="34" charset="0"/>
                <a:cs typeface="Arial" pitchFamily="34" charset="0"/>
              </a:rPr>
              <a:t>dobrih poljoprivrednih i ekoloških uslova </a:t>
            </a:r>
            <a:r>
              <a:rPr lang="vi-VN" sz="2200" dirty="0">
                <a:latin typeface="Arial" pitchFamily="34" charset="0"/>
                <a:cs typeface="Arial" pitchFamily="34" charset="0"/>
              </a:rPr>
              <a:t>- GAEC: zaštita zemljišta od erozije, zaštita i upravljanje vodama, održavanje strukture zemljišta i nivoa organskih materija u </a:t>
            </a:r>
            <a:r>
              <a:rPr lang="vi-VN" sz="2200" dirty="0" smtClean="0">
                <a:latin typeface="Arial" pitchFamily="34" charset="0"/>
                <a:cs typeface="Arial" pitchFamily="34" charset="0"/>
              </a:rPr>
              <a:t>zemljištu</a:t>
            </a:r>
            <a:endParaRPr lang="vi-VN" sz="2200" dirty="0">
              <a:latin typeface="Arial" pitchFamily="34" charset="0"/>
              <a:cs typeface="Arial" pitchFamily="34" charset="0"/>
            </a:endParaRPr>
          </a:p>
          <a:p>
            <a:r>
              <a:rPr lang="vi-VN" sz="2200" dirty="0">
                <a:latin typeface="Arial" pitchFamily="34" charset="0"/>
                <a:cs typeface="Arial" pitchFamily="34" charset="0"/>
              </a:rPr>
              <a:t>2) </a:t>
            </a:r>
            <a:r>
              <a:rPr lang="vi-VN" sz="2200" b="1" dirty="0">
                <a:latin typeface="Arial" pitchFamily="34" charset="0"/>
                <a:cs typeface="Arial" pitchFamily="34" charset="0"/>
              </a:rPr>
              <a:t>obaveznih zahteva za </a:t>
            </a:r>
            <a:r>
              <a:rPr lang="vi-VN" sz="2200" b="1" dirty="0" smtClean="0">
                <a:latin typeface="Arial" pitchFamily="34" charset="0"/>
                <a:cs typeface="Arial" pitchFamily="34" charset="0"/>
              </a:rPr>
              <a:t>upravljanje</a:t>
            </a:r>
            <a:r>
              <a:rPr lang="sr-Latn-RS" sz="2200" b="1" dirty="0" smtClean="0">
                <a:latin typeface="Arial" pitchFamily="34" charset="0"/>
                <a:cs typeface="Arial" pitchFamily="34" charset="0"/>
              </a:rPr>
              <a:t> gazd.</a:t>
            </a:r>
            <a:r>
              <a:rPr lang="vi-VN" sz="2200" b="1" dirty="0" smtClean="0">
                <a:latin typeface="Arial" pitchFamily="34" charset="0"/>
                <a:cs typeface="Arial" pitchFamily="34" charset="0"/>
              </a:rPr>
              <a:t> </a:t>
            </a:r>
            <a:r>
              <a:rPr lang="vi-VN" sz="2200" b="1" dirty="0">
                <a:latin typeface="Arial" pitchFamily="34" charset="0"/>
                <a:cs typeface="Arial" pitchFamily="34" charset="0"/>
              </a:rPr>
              <a:t>- SMR</a:t>
            </a:r>
            <a:r>
              <a:rPr lang="vi-VN" sz="2200" dirty="0">
                <a:latin typeface="Arial" pitchFamily="34" charset="0"/>
                <a:cs typeface="Arial" pitchFamily="34" charset="0"/>
              </a:rPr>
              <a:t>: zaštita okoline, zdravlja ljudi, životinja i bilja, kao i dobrobit </a:t>
            </a:r>
            <a:r>
              <a:rPr lang="vi-VN" sz="2200" dirty="0" smtClean="0">
                <a:latin typeface="Arial" pitchFamily="34" charset="0"/>
                <a:cs typeface="Arial" pitchFamily="34" charset="0"/>
              </a:rPr>
              <a:t>životinja</a:t>
            </a:r>
            <a:endParaRPr lang="sr-Latn-RS" sz="2200" dirty="0" smtClean="0">
              <a:latin typeface="Arial" pitchFamily="34" charset="0"/>
              <a:cs typeface="Arial" pitchFamily="34" charset="0"/>
            </a:endParaRPr>
          </a:p>
          <a:p>
            <a:pPr marL="0" indent="0">
              <a:buNone/>
            </a:pPr>
            <a:endParaRPr lang="sr-Latn-RS" sz="2200" dirty="0" smtClean="0">
              <a:latin typeface="Arial" pitchFamily="34" charset="0"/>
              <a:cs typeface="Arial" pitchFamily="34" charset="0"/>
            </a:endParaRPr>
          </a:p>
          <a:p>
            <a:pPr marL="0" indent="0">
              <a:buNone/>
            </a:pPr>
            <a:r>
              <a:rPr lang="sr-Latn-RS" sz="2200" dirty="0" smtClean="0">
                <a:latin typeface="Arial" pitchFamily="34" charset="0"/>
                <a:cs typeface="Arial" pitchFamily="34" charset="0"/>
              </a:rPr>
              <a:t>„</a:t>
            </a:r>
            <a:r>
              <a:rPr lang="en-US" sz="2200" dirty="0" smtClean="0">
                <a:latin typeface="Arial" pitchFamily="34" charset="0"/>
                <a:cs typeface="Arial" pitchFamily="34" charset="0"/>
              </a:rPr>
              <a:t>Health check</a:t>
            </a:r>
            <a:r>
              <a:rPr lang="sr-Latn-RS" sz="2200" dirty="0" smtClean="0">
                <a:latin typeface="Arial" pitchFamily="34" charset="0"/>
                <a:cs typeface="Arial" pitchFamily="34" charset="0"/>
              </a:rPr>
              <a:t>“</a:t>
            </a:r>
            <a:r>
              <a:rPr lang="en-US" sz="2200" dirty="0" smtClean="0">
                <a:latin typeface="Arial" pitchFamily="34" charset="0"/>
                <a:cs typeface="Arial" pitchFamily="34" charset="0"/>
              </a:rPr>
              <a:t> </a:t>
            </a:r>
            <a:r>
              <a:rPr lang="en-US" sz="2200" dirty="0">
                <a:latin typeface="Arial" pitchFamily="34" charset="0"/>
                <a:cs typeface="Arial" pitchFamily="34" charset="0"/>
              </a:rPr>
              <a:t>20. </a:t>
            </a:r>
            <a:r>
              <a:rPr lang="en-US" sz="2200" dirty="0" err="1">
                <a:latin typeface="Arial" pitchFamily="34" charset="0"/>
                <a:cs typeface="Arial" pitchFamily="34" charset="0"/>
              </a:rPr>
              <a:t>novembar</a:t>
            </a:r>
            <a:r>
              <a:rPr lang="en-US" sz="2200" dirty="0">
                <a:latin typeface="Arial" pitchFamily="34" charset="0"/>
                <a:cs typeface="Arial" pitchFamily="34" charset="0"/>
              </a:rPr>
              <a:t> 2008. </a:t>
            </a:r>
            <a:r>
              <a:rPr lang="en-US" sz="2200" dirty="0" err="1">
                <a:latin typeface="Arial" pitchFamily="34" charset="0"/>
                <a:cs typeface="Arial" pitchFamily="34" charset="0"/>
              </a:rPr>
              <a:t>razdvajanje</a:t>
            </a:r>
            <a:r>
              <a:rPr lang="en-US" sz="2200" dirty="0">
                <a:latin typeface="Arial" pitchFamily="34" charset="0"/>
                <a:cs typeface="Arial" pitchFamily="34" charset="0"/>
              </a:rPr>
              <a:t> </a:t>
            </a:r>
            <a:r>
              <a:rPr lang="en-US" sz="2200" dirty="0" err="1">
                <a:latin typeface="Arial" pitchFamily="34" charset="0"/>
                <a:cs typeface="Arial" pitchFamily="34" charset="0"/>
              </a:rPr>
              <a:t>podrške</a:t>
            </a:r>
            <a:r>
              <a:rPr lang="en-US" sz="2200" dirty="0">
                <a:latin typeface="Arial" pitchFamily="34" charset="0"/>
                <a:cs typeface="Arial" pitchFamily="34" charset="0"/>
              </a:rPr>
              <a:t> od </a:t>
            </a:r>
            <a:r>
              <a:rPr lang="en-US" sz="2200" dirty="0" err="1">
                <a:latin typeface="Arial" pitchFamily="34" charset="0"/>
                <a:cs typeface="Arial" pitchFamily="34" charset="0"/>
              </a:rPr>
              <a:t>proizvodnje</a:t>
            </a:r>
            <a:r>
              <a:rPr lang="en-US" sz="2200" dirty="0">
                <a:latin typeface="Arial" pitchFamily="34" charset="0"/>
                <a:cs typeface="Arial" pitchFamily="34" charset="0"/>
              </a:rPr>
              <a:t> (</a:t>
            </a:r>
            <a:r>
              <a:rPr lang="en-US" sz="2200" dirty="0" err="1">
                <a:latin typeface="Arial" pitchFamily="34" charset="0"/>
                <a:cs typeface="Arial" pitchFamily="34" charset="0"/>
              </a:rPr>
              <a:t>engl.</a:t>
            </a:r>
            <a:r>
              <a:rPr lang="en-US" sz="2200" dirty="0">
                <a:latin typeface="Arial" pitchFamily="34" charset="0"/>
                <a:cs typeface="Arial" pitchFamily="34" charset="0"/>
              </a:rPr>
              <a:t> decoupling) </a:t>
            </a:r>
          </a:p>
          <a:p>
            <a:r>
              <a:rPr lang="en-US" sz="2200" dirty="0" err="1">
                <a:latin typeface="Arial" pitchFamily="34" charset="0"/>
                <a:cs typeface="Arial" pitchFamily="34" charset="0"/>
              </a:rPr>
              <a:t>uvodi</a:t>
            </a:r>
            <a:r>
              <a:rPr lang="en-US" sz="2200" dirty="0">
                <a:latin typeface="Arial" pitchFamily="34" charset="0"/>
                <a:cs typeface="Arial" pitchFamily="34" charset="0"/>
              </a:rPr>
              <a:t> se </a:t>
            </a:r>
            <a:r>
              <a:rPr lang="en-US" sz="2200" dirty="0" err="1">
                <a:latin typeface="Arial" pitchFamily="34" charset="0"/>
                <a:cs typeface="Arial" pitchFamily="34" charset="0"/>
              </a:rPr>
              <a:t>šema</a:t>
            </a:r>
            <a:r>
              <a:rPr lang="en-US" sz="2200" dirty="0">
                <a:latin typeface="Arial" pitchFamily="34" charset="0"/>
                <a:cs typeface="Arial" pitchFamily="34" charset="0"/>
              </a:rPr>
              <a:t> </a:t>
            </a:r>
            <a:r>
              <a:rPr lang="en-US" sz="2200" dirty="0" err="1">
                <a:latin typeface="Arial" pitchFamily="34" charset="0"/>
                <a:cs typeface="Arial" pitchFamily="34" charset="0"/>
              </a:rPr>
              <a:t>jedinstvenog</a:t>
            </a:r>
            <a:r>
              <a:rPr lang="en-US" sz="2200" dirty="0">
                <a:latin typeface="Arial" pitchFamily="34" charset="0"/>
                <a:cs typeface="Arial" pitchFamily="34" charset="0"/>
              </a:rPr>
              <a:t> </a:t>
            </a:r>
            <a:r>
              <a:rPr lang="en-US" sz="2200" dirty="0" err="1">
                <a:latin typeface="Arial" pitchFamily="34" charset="0"/>
                <a:cs typeface="Arial" pitchFamily="34" charset="0"/>
              </a:rPr>
              <a:t>plaćanja</a:t>
            </a:r>
            <a:r>
              <a:rPr lang="en-US" sz="2200" dirty="0">
                <a:latin typeface="Arial" pitchFamily="34" charset="0"/>
                <a:cs typeface="Arial" pitchFamily="34" charset="0"/>
              </a:rPr>
              <a:t> </a:t>
            </a:r>
            <a:r>
              <a:rPr lang="en-US" sz="2200" dirty="0" err="1">
                <a:latin typeface="Arial" pitchFamily="34" charset="0"/>
                <a:cs typeface="Arial" pitchFamily="34" charset="0"/>
              </a:rPr>
              <a:t>po</a:t>
            </a:r>
            <a:r>
              <a:rPr lang="en-US" sz="2200" dirty="0">
                <a:latin typeface="Arial" pitchFamily="34" charset="0"/>
                <a:cs typeface="Arial" pitchFamily="34" charset="0"/>
              </a:rPr>
              <a:t> </a:t>
            </a:r>
            <a:r>
              <a:rPr lang="en-US" sz="2200" dirty="0" err="1">
                <a:latin typeface="Arial" pitchFamily="34" charset="0"/>
                <a:cs typeface="Arial" pitchFamily="34" charset="0"/>
              </a:rPr>
              <a:t>polj.gazdinstvu</a:t>
            </a:r>
            <a:r>
              <a:rPr lang="en-US" sz="2200" dirty="0">
                <a:latin typeface="Arial" pitchFamily="34" charset="0"/>
                <a:cs typeface="Arial" pitchFamily="34" charset="0"/>
              </a:rPr>
              <a:t>  (SPS – Single Payment Scheme</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r>
              <a:rPr lang="en-US" sz="2200" dirty="0" err="1">
                <a:latin typeface="Arial" pitchFamily="34" charset="0"/>
                <a:cs typeface="Arial" pitchFamily="34" charset="0"/>
              </a:rPr>
              <a:t>osim</a:t>
            </a:r>
            <a:r>
              <a:rPr lang="en-US" sz="2200" dirty="0">
                <a:latin typeface="Arial" pitchFamily="34" charset="0"/>
                <a:cs typeface="Arial" pitchFamily="34" charset="0"/>
              </a:rPr>
              <a:t> </a:t>
            </a:r>
            <a:r>
              <a:rPr lang="en-US" sz="2200" dirty="0" err="1">
                <a:latin typeface="Arial" pitchFamily="34" charset="0"/>
                <a:cs typeface="Arial" pitchFamily="34" charset="0"/>
              </a:rPr>
              <a:t>gde</a:t>
            </a:r>
            <a:r>
              <a:rPr lang="en-US" sz="2200" dirty="0">
                <a:latin typeface="Arial" pitchFamily="34" charset="0"/>
                <a:cs typeface="Arial" pitchFamily="34" charset="0"/>
              </a:rPr>
              <a:t> </a:t>
            </a:r>
            <a:r>
              <a:rPr lang="en-US" sz="2200" dirty="0" err="1">
                <a:latin typeface="Arial" pitchFamily="34" charset="0"/>
                <a:cs typeface="Arial" pitchFamily="34" charset="0"/>
              </a:rPr>
              <a:t>podrška</a:t>
            </a:r>
            <a:r>
              <a:rPr lang="en-US" sz="2200" dirty="0">
                <a:latin typeface="Arial" pitchFamily="34" charset="0"/>
                <a:cs typeface="Arial" pitchFamily="34" charset="0"/>
              </a:rPr>
              <a:t>  </a:t>
            </a:r>
            <a:r>
              <a:rPr lang="en-US" sz="2200" dirty="0" err="1">
                <a:latin typeface="Arial" pitchFamily="34" charset="0"/>
                <a:cs typeface="Arial" pitchFamily="34" charset="0"/>
              </a:rPr>
              <a:t>ostaje</a:t>
            </a:r>
            <a:r>
              <a:rPr lang="en-US" sz="2200" dirty="0">
                <a:latin typeface="Arial" pitchFamily="34" charset="0"/>
                <a:cs typeface="Arial" pitchFamily="34" charset="0"/>
              </a:rPr>
              <a:t> </a:t>
            </a:r>
            <a:r>
              <a:rPr lang="en-US" sz="2200" dirty="0" err="1">
                <a:latin typeface="Arial" pitchFamily="34" charset="0"/>
                <a:cs typeface="Arial" pitchFamily="34" charset="0"/>
              </a:rPr>
              <a:t>vezana</a:t>
            </a:r>
            <a:r>
              <a:rPr lang="en-US" sz="2200" dirty="0">
                <a:latin typeface="Arial" pitchFamily="34" charset="0"/>
                <a:cs typeface="Arial" pitchFamily="34" charset="0"/>
              </a:rPr>
              <a:t> </a:t>
            </a:r>
            <a:r>
              <a:rPr lang="en-US" sz="2200" dirty="0" err="1">
                <a:latin typeface="Arial" pitchFamily="34" charset="0"/>
                <a:cs typeface="Arial" pitchFamily="34" charset="0"/>
              </a:rPr>
              <a:t>uz</a:t>
            </a:r>
            <a:r>
              <a:rPr lang="en-US" sz="2200" dirty="0">
                <a:latin typeface="Arial" pitchFamily="34" charset="0"/>
                <a:cs typeface="Arial" pitchFamily="34" charset="0"/>
              </a:rPr>
              <a:t> </a:t>
            </a:r>
            <a:r>
              <a:rPr lang="en-US" sz="2200" dirty="0" err="1">
                <a:latin typeface="Arial" pitchFamily="34" charset="0"/>
                <a:cs typeface="Arial" pitchFamily="34" charset="0"/>
              </a:rPr>
              <a:t>proizvodnju</a:t>
            </a:r>
            <a:r>
              <a:rPr lang="en-US" sz="2200" dirty="0">
                <a:latin typeface="Arial" pitchFamily="34" charset="0"/>
                <a:cs typeface="Arial" pitchFamily="34" charset="0"/>
              </a:rPr>
              <a:t> (coupled) – </a:t>
            </a:r>
            <a:r>
              <a:rPr lang="en-US" sz="2200" dirty="0" err="1">
                <a:latin typeface="Arial" pitchFamily="34" charset="0"/>
                <a:cs typeface="Arial" pitchFamily="34" charset="0"/>
              </a:rPr>
              <a:t>krave</a:t>
            </a:r>
            <a:r>
              <a:rPr lang="en-US" sz="2200" dirty="0">
                <a:latin typeface="Arial" pitchFamily="34" charset="0"/>
                <a:cs typeface="Arial" pitchFamily="34" charset="0"/>
              </a:rPr>
              <a:t> </a:t>
            </a:r>
            <a:r>
              <a:rPr lang="en-US" sz="2200" dirty="0" err="1">
                <a:latin typeface="Arial" pitchFamily="34" charset="0"/>
                <a:cs typeface="Arial" pitchFamily="34" charset="0"/>
              </a:rPr>
              <a:t>dojilje</a:t>
            </a:r>
            <a:r>
              <a:rPr lang="en-US" sz="2200" dirty="0">
                <a:latin typeface="Arial" pitchFamily="34" charset="0"/>
                <a:cs typeface="Arial" pitchFamily="34" charset="0"/>
              </a:rPr>
              <a:t>, </a:t>
            </a:r>
            <a:r>
              <a:rPr lang="en-US" sz="2200" dirty="0" err="1">
                <a:latin typeface="Arial" pitchFamily="34" charset="0"/>
                <a:cs typeface="Arial" pitchFamily="34" charset="0"/>
              </a:rPr>
              <a:t>premija</a:t>
            </a:r>
            <a:r>
              <a:rPr lang="en-US" sz="2200" dirty="0">
                <a:latin typeface="Arial" pitchFamily="34" charset="0"/>
                <a:cs typeface="Arial" pitchFamily="34" charset="0"/>
              </a:rPr>
              <a:t> </a:t>
            </a:r>
            <a:r>
              <a:rPr lang="en-US" sz="2200" dirty="0" err="1">
                <a:latin typeface="Arial" pitchFamily="34" charset="0"/>
                <a:cs typeface="Arial" pitchFamily="34" charset="0"/>
              </a:rPr>
              <a:t>za</a:t>
            </a:r>
            <a:r>
              <a:rPr lang="en-US" sz="2200" dirty="0">
                <a:latin typeface="Arial" pitchFamily="34" charset="0"/>
                <a:cs typeface="Arial" pitchFamily="34" charset="0"/>
              </a:rPr>
              <a:t> </a:t>
            </a:r>
            <a:r>
              <a:rPr lang="en-US" sz="2200" dirty="0" err="1">
                <a:latin typeface="Arial" pitchFamily="34" charset="0"/>
                <a:cs typeface="Arial" pitchFamily="34" charset="0"/>
              </a:rPr>
              <a:t>ovce</a:t>
            </a:r>
            <a:r>
              <a:rPr lang="en-US" sz="2200" dirty="0">
                <a:latin typeface="Arial" pitchFamily="34" charset="0"/>
                <a:cs typeface="Arial" pitchFamily="34" charset="0"/>
              </a:rPr>
              <a:t> i </a:t>
            </a:r>
            <a:r>
              <a:rPr lang="en-US" sz="2200" dirty="0" err="1" smtClean="0">
                <a:latin typeface="Arial" pitchFamily="34" charset="0"/>
                <a:cs typeface="Arial" pitchFamily="34" charset="0"/>
              </a:rPr>
              <a:t>koze</a:t>
            </a:r>
            <a:endParaRPr lang="en-US" sz="2200" dirty="0">
              <a:latin typeface="Arial" pitchFamily="34" charset="0"/>
              <a:cs typeface="Arial" pitchFamily="34" charset="0"/>
            </a:endParaRPr>
          </a:p>
          <a:p>
            <a:r>
              <a:rPr lang="en-US" sz="2200" dirty="0" err="1">
                <a:latin typeface="Arial" pitchFamily="34" charset="0"/>
                <a:cs typeface="Arial" pitchFamily="34" charset="0"/>
              </a:rPr>
              <a:t>nove</a:t>
            </a:r>
            <a:r>
              <a:rPr lang="en-US" sz="2200" dirty="0">
                <a:latin typeface="Arial" pitchFamily="34" charset="0"/>
                <a:cs typeface="Arial" pitchFamily="34" charset="0"/>
              </a:rPr>
              <a:t> </a:t>
            </a:r>
            <a:r>
              <a:rPr lang="en-US" sz="2200" dirty="0" err="1">
                <a:latin typeface="Arial" pitchFamily="34" charset="0"/>
                <a:cs typeface="Arial" pitchFamily="34" charset="0"/>
              </a:rPr>
              <a:t>zemlje</a:t>
            </a:r>
            <a:r>
              <a:rPr lang="en-US" sz="2200" dirty="0">
                <a:latin typeface="Arial" pitchFamily="34" charset="0"/>
                <a:cs typeface="Arial" pitchFamily="34" charset="0"/>
              </a:rPr>
              <a:t> </a:t>
            </a:r>
            <a:r>
              <a:rPr lang="en-US" sz="2200" dirty="0" err="1">
                <a:latin typeface="Arial" pitchFamily="34" charset="0"/>
                <a:cs typeface="Arial" pitchFamily="34" charset="0"/>
              </a:rPr>
              <a:t>članice</a:t>
            </a:r>
            <a:r>
              <a:rPr lang="en-US" sz="2200" dirty="0">
                <a:latin typeface="Arial" pitchFamily="34" charset="0"/>
                <a:cs typeface="Arial" pitchFamily="34" charset="0"/>
              </a:rPr>
              <a:t> </a:t>
            </a:r>
            <a:r>
              <a:rPr lang="en-US" sz="2200" dirty="0" err="1">
                <a:latin typeface="Arial" pitchFamily="34" charset="0"/>
                <a:cs typeface="Arial" pitchFamily="34" charset="0"/>
              </a:rPr>
              <a:t>smeju</a:t>
            </a:r>
            <a:r>
              <a:rPr lang="en-US" sz="2200" dirty="0">
                <a:latin typeface="Arial" pitchFamily="34" charset="0"/>
                <a:cs typeface="Arial" pitchFamily="34" charset="0"/>
              </a:rPr>
              <a:t> </a:t>
            </a:r>
            <a:r>
              <a:rPr lang="en-US" sz="2200" dirty="0" err="1">
                <a:latin typeface="Arial" pitchFamily="34" charset="0"/>
                <a:cs typeface="Arial" pitchFamily="34" charset="0"/>
              </a:rPr>
              <a:t>zadržati</a:t>
            </a:r>
            <a:r>
              <a:rPr lang="en-US" sz="2200" dirty="0">
                <a:latin typeface="Arial" pitchFamily="34" charset="0"/>
                <a:cs typeface="Arial" pitchFamily="34" charset="0"/>
              </a:rPr>
              <a:t> </a:t>
            </a:r>
            <a:r>
              <a:rPr lang="en-US" sz="2200" dirty="0" err="1">
                <a:latin typeface="Arial" pitchFamily="34" charset="0"/>
                <a:cs typeface="Arial" pitchFamily="34" charset="0"/>
              </a:rPr>
              <a:t>šemu</a:t>
            </a:r>
            <a:r>
              <a:rPr lang="en-US" sz="2200" dirty="0">
                <a:latin typeface="Arial" pitchFamily="34" charset="0"/>
                <a:cs typeface="Arial" pitchFamily="34" charset="0"/>
              </a:rPr>
              <a:t> </a:t>
            </a:r>
            <a:r>
              <a:rPr lang="en-US" sz="2200" dirty="0" err="1">
                <a:latin typeface="Arial" pitchFamily="34" charset="0"/>
                <a:cs typeface="Arial" pitchFamily="34" charset="0"/>
              </a:rPr>
              <a:t>jedinstvenog</a:t>
            </a:r>
            <a:r>
              <a:rPr lang="en-US" sz="2200" dirty="0">
                <a:latin typeface="Arial" pitchFamily="34" charset="0"/>
                <a:cs typeface="Arial" pitchFamily="34" charset="0"/>
              </a:rPr>
              <a:t> </a:t>
            </a:r>
            <a:r>
              <a:rPr lang="en-US" sz="2200" dirty="0" err="1">
                <a:latin typeface="Arial" pitchFamily="34" charset="0"/>
                <a:cs typeface="Arial" pitchFamily="34" charset="0"/>
              </a:rPr>
              <a:t>plaćanja</a:t>
            </a:r>
            <a:r>
              <a:rPr lang="en-US" sz="2200" dirty="0">
                <a:latin typeface="Arial" pitchFamily="34" charset="0"/>
                <a:cs typeface="Arial" pitchFamily="34" charset="0"/>
              </a:rPr>
              <a:t> </a:t>
            </a:r>
            <a:r>
              <a:rPr lang="en-US" sz="2200" dirty="0" err="1">
                <a:latin typeface="Arial" pitchFamily="34" charset="0"/>
                <a:cs typeface="Arial" pitchFamily="34" charset="0"/>
              </a:rPr>
              <a:t>po</a:t>
            </a:r>
            <a:r>
              <a:rPr lang="en-US" sz="2200" dirty="0">
                <a:latin typeface="Arial" pitchFamily="34" charset="0"/>
                <a:cs typeface="Arial" pitchFamily="34" charset="0"/>
              </a:rPr>
              <a:t> </a:t>
            </a:r>
            <a:r>
              <a:rPr lang="en-US" sz="2200" dirty="0" err="1">
                <a:latin typeface="Arial" pitchFamily="34" charset="0"/>
                <a:cs typeface="Arial" pitchFamily="34" charset="0"/>
              </a:rPr>
              <a:t>površini</a:t>
            </a:r>
            <a:r>
              <a:rPr lang="en-US" sz="2200" dirty="0">
                <a:latin typeface="Arial" pitchFamily="34" charset="0"/>
                <a:cs typeface="Arial" pitchFamily="34" charset="0"/>
              </a:rPr>
              <a:t> (SAPS – </a:t>
            </a:r>
            <a:r>
              <a:rPr lang="en-US" sz="2200" dirty="0" err="1">
                <a:latin typeface="Arial" pitchFamily="34" charset="0"/>
                <a:cs typeface="Arial" pitchFamily="34" charset="0"/>
              </a:rPr>
              <a:t>šema</a:t>
            </a:r>
            <a:r>
              <a:rPr lang="en-US" sz="2200" dirty="0">
                <a:latin typeface="Arial" pitchFamily="34" charset="0"/>
                <a:cs typeface="Arial" pitchFamily="34" charset="0"/>
              </a:rPr>
              <a:t> </a:t>
            </a:r>
            <a:r>
              <a:rPr lang="en-US" sz="2200" dirty="0" err="1">
                <a:latin typeface="Arial" pitchFamily="34" charset="0"/>
                <a:cs typeface="Arial" pitchFamily="34" charset="0"/>
              </a:rPr>
              <a:t>pojednostavljenih</a:t>
            </a:r>
            <a:r>
              <a:rPr lang="en-US" sz="2200" dirty="0">
                <a:latin typeface="Arial" pitchFamily="34" charset="0"/>
                <a:cs typeface="Arial" pitchFamily="34" charset="0"/>
              </a:rPr>
              <a:t> </a:t>
            </a:r>
            <a:r>
              <a:rPr lang="en-US" sz="2200" dirty="0" err="1">
                <a:latin typeface="Arial" pitchFamily="34" charset="0"/>
                <a:cs typeface="Arial" pitchFamily="34" charset="0"/>
              </a:rPr>
              <a:t>plaćanja</a:t>
            </a:r>
            <a:r>
              <a:rPr lang="en-US" sz="2200" dirty="0">
                <a:latin typeface="Arial" pitchFamily="34" charset="0"/>
                <a:cs typeface="Arial" pitchFamily="34" charset="0"/>
              </a:rPr>
              <a:t>)</a:t>
            </a:r>
          </a:p>
          <a:p>
            <a:endParaRPr lang="sr-Latn-RS" sz="2000" dirty="0" smtClean="0"/>
          </a:p>
          <a:p>
            <a:endParaRPr lang="vi-VN" sz="2000" dirty="0"/>
          </a:p>
        </p:txBody>
      </p:sp>
    </p:spTree>
    <p:extLst>
      <p:ext uri="{BB962C8B-B14F-4D97-AF65-F5344CB8AC3E}">
        <p14:creationId xmlns:p14="http://schemas.microsoft.com/office/powerpoint/2010/main" val="1657639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507288" cy="1228998"/>
          </a:xfrm>
        </p:spPr>
        <p:txBody>
          <a:bodyPr/>
          <a:lstStyle/>
          <a:p>
            <a:pPr lvl="0" eaLnBrk="1" fontAlgn="auto" hangingPunct="1">
              <a:spcBef>
                <a:spcPts val="0"/>
              </a:spcBef>
              <a:spcAft>
                <a:spcPts val="0"/>
              </a:spcAft>
            </a:pPr>
            <a:r>
              <a:rPr lang="sr-Latn-RS" sz="2400" kern="1200" dirty="0">
                <a:solidFill>
                  <a:srgbClr val="FFCC00"/>
                </a:solidFill>
                <a:effectLst/>
                <a:ea typeface="+mn-ea"/>
                <a:cs typeface="+mn-cs"/>
              </a:rPr>
              <a:t>1.</a:t>
            </a:r>
            <a:r>
              <a:rPr lang="en-US" sz="2400" kern="1200" dirty="0" err="1">
                <a:solidFill>
                  <a:srgbClr val="FFCC00"/>
                </a:solidFill>
                <a:effectLst/>
                <a:ea typeface="+mn-ea"/>
                <a:cs typeface="+mn-cs"/>
              </a:rPr>
              <a:t>Održive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vrednosti</a:t>
            </a:r>
            <a:r>
              <a:rPr lang="en-US" sz="2400" kern="1200" dirty="0">
                <a:solidFill>
                  <a:srgbClr val="FFCC00"/>
                </a:solidFill>
                <a:effectLst/>
                <a:ea typeface="+mn-ea"/>
                <a:cs typeface="+mn-cs"/>
              </a:rPr>
              <a:t> u </a:t>
            </a:r>
            <a:r>
              <a:rPr lang="en-US" sz="2400" kern="1200" dirty="0" err="1">
                <a:solidFill>
                  <a:srgbClr val="FFCC00"/>
                </a:solidFill>
                <a:effectLst/>
                <a:ea typeface="+mn-ea"/>
                <a:cs typeface="+mn-cs"/>
              </a:rPr>
              <a:t>okviru</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zajedničke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poljoprivredne</a:t>
            </a:r>
            <a:r>
              <a:rPr lang="en-US" sz="2400" kern="1200" dirty="0">
                <a:solidFill>
                  <a:srgbClr val="FFCC00"/>
                </a:solidFill>
                <a:effectLst/>
                <a:ea typeface="+mn-ea"/>
                <a:cs typeface="+mn-cs"/>
              </a:rPr>
              <a:t> </a:t>
            </a:r>
            <a:r>
              <a:rPr lang="en-US" sz="2400" kern="1200" dirty="0" err="1">
                <a:solidFill>
                  <a:srgbClr val="FFCC00"/>
                </a:solidFill>
                <a:effectLst/>
                <a:ea typeface="+mn-ea"/>
                <a:cs typeface="+mn-cs"/>
              </a:rPr>
              <a:t>politike</a:t>
            </a:r>
            <a:r>
              <a:rPr lang="en-US" sz="2400" kern="1200" dirty="0">
                <a:solidFill>
                  <a:srgbClr val="FFCC00"/>
                </a:solidFill>
                <a:effectLst/>
                <a:ea typeface="+mn-ea"/>
                <a:cs typeface="+mn-cs"/>
              </a:rPr>
              <a:t> </a:t>
            </a:r>
            <a:br>
              <a:rPr lang="en-US" sz="2400" kern="1200" dirty="0">
                <a:solidFill>
                  <a:srgbClr val="FFCC00"/>
                </a:solidFill>
                <a:effectLst/>
                <a:ea typeface="+mn-ea"/>
                <a:cs typeface="+mn-cs"/>
              </a:rPr>
            </a:br>
            <a:endParaRPr lang="en-US" dirty="0"/>
          </a:p>
        </p:txBody>
      </p:sp>
      <p:sp>
        <p:nvSpPr>
          <p:cNvPr id="3" name="Content Placeholder 2"/>
          <p:cNvSpPr>
            <a:spLocks noGrp="1"/>
          </p:cNvSpPr>
          <p:nvPr>
            <p:ph idx="1"/>
          </p:nvPr>
        </p:nvSpPr>
        <p:spPr>
          <a:xfrm>
            <a:off x="395536" y="1268760"/>
            <a:ext cx="8229600" cy="4525963"/>
          </a:xfrm>
        </p:spPr>
        <p:txBody>
          <a:bodyPr/>
          <a:lstStyle/>
          <a:p>
            <a:pPr marL="0" indent="0">
              <a:buNone/>
            </a:pPr>
            <a:r>
              <a:rPr lang="sr-Latn-RS" sz="2400" dirty="0" smtClean="0">
                <a:latin typeface="Arial" pitchFamily="34" charset="0"/>
                <a:cs typeface="Arial" pitchFamily="34" charset="0"/>
              </a:rPr>
              <a:t>Današnji ZPP </a:t>
            </a:r>
            <a:r>
              <a:rPr lang="en-US" sz="2400" dirty="0" err="1" smtClean="0">
                <a:latin typeface="Arial" pitchFamily="34" charset="0"/>
                <a:cs typeface="Arial" pitchFamily="34" charset="0"/>
              </a:rPr>
              <a:t>ima</a:t>
            </a:r>
            <a:r>
              <a:rPr lang="en-US" sz="2400" dirty="0" smtClean="0">
                <a:latin typeface="Arial" pitchFamily="34" charset="0"/>
                <a:cs typeface="Arial" pitchFamily="34" charset="0"/>
              </a:rPr>
              <a:t> </a:t>
            </a:r>
            <a:r>
              <a:rPr lang="en-US" sz="2400" dirty="0">
                <a:latin typeface="Arial" pitchFamily="34" charset="0"/>
                <a:cs typeface="Arial" pitchFamily="34" charset="0"/>
              </a:rPr>
              <a:t>tri </a:t>
            </a:r>
            <a:r>
              <a:rPr lang="en-US" sz="2400" dirty="0" err="1">
                <a:latin typeface="Arial" pitchFamily="34" charset="0"/>
                <a:cs typeface="Arial" pitchFamily="34" charset="0"/>
              </a:rPr>
              <a:t>jasna</a:t>
            </a:r>
            <a:r>
              <a:rPr lang="en-US" sz="2400" dirty="0">
                <a:latin typeface="Arial" pitchFamily="34" charset="0"/>
                <a:cs typeface="Arial" pitchFamily="34" charset="0"/>
              </a:rPr>
              <a:t> </a:t>
            </a:r>
            <a:r>
              <a:rPr lang="en-US" sz="2400" dirty="0" err="1">
                <a:latin typeface="Arial" pitchFamily="34" charset="0"/>
                <a:cs typeface="Arial" pitchFamily="34" charset="0"/>
              </a:rPr>
              <a:t>ekološka</a:t>
            </a:r>
            <a:r>
              <a:rPr lang="en-US" sz="2400" dirty="0">
                <a:latin typeface="Arial" pitchFamily="34" charset="0"/>
                <a:cs typeface="Arial" pitchFamily="34" charset="0"/>
              </a:rPr>
              <a:t> </a:t>
            </a:r>
            <a:r>
              <a:rPr lang="en-US" sz="2400" dirty="0" err="1">
                <a:latin typeface="Arial" pitchFamily="34" charset="0"/>
                <a:cs typeface="Arial" pitchFamily="34" charset="0"/>
              </a:rPr>
              <a:t>cilja</a:t>
            </a:r>
            <a:r>
              <a:rPr lang="en-US" sz="2400" dirty="0">
                <a:latin typeface="Arial" pitchFamily="34" charset="0"/>
                <a:cs typeface="Arial" pitchFamily="34" charset="0"/>
              </a:rPr>
              <a:t>, od </a:t>
            </a:r>
            <a:r>
              <a:rPr lang="en-US" sz="2400" dirty="0" err="1">
                <a:latin typeface="Arial" pitchFamily="34" charset="0"/>
                <a:cs typeface="Arial" pitchFamily="34" charset="0"/>
              </a:rPr>
              <a:t>kojih</a:t>
            </a:r>
            <a:r>
              <a:rPr lang="en-US" sz="2400" dirty="0">
                <a:latin typeface="Arial" pitchFamily="34" charset="0"/>
                <a:cs typeface="Arial" pitchFamily="34" charset="0"/>
              </a:rPr>
              <a:t> je </a:t>
            </a:r>
            <a:r>
              <a:rPr lang="en-US" sz="2400" dirty="0" err="1">
                <a:latin typeface="Arial" pitchFamily="34" charset="0"/>
                <a:cs typeface="Arial" pitchFamily="34" charset="0"/>
              </a:rPr>
              <a:t>svaki</a:t>
            </a:r>
            <a:r>
              <a:rPr lang="en-US" sz="2400" dirty="0">
                <a:latin typeface="Arial" pitchFamily="34" charset="0"/>
                <a:cs typeface="Arial" pitchFamily="34" charset="0"/>
              </a:rPr>
              <a:t> </a:t>
            </a:r>
            <a:r>
              <a:rPr lang="en-US" sz="2400" dirty="0" smtClean="0">
                <a:latin typeface="Arial" pitchFamily="34" charset="0"/>
                <a:cs typeface="Arial" pitchFamily="34" charset="0"/>
              </a:rPr>
              <a:t>u</a:t>
            </a:r>
            <a:r>
              <a:rPr lang="sr-Latn-RS" sz="2400" dirty="0" smtClean="0">
                <a:latin typeface="Arial" pitchFamily="34" charset="0"/>
                <a:cs typeface="Arial" pitchFamily="34" charset="0"/>
              </a:rPr>
              <a:t>temeljen u </a:t>
            </a:r>
            <a:r>
              <a:rPr lang="en-US" sz="2400" dirty="0" err="1" smtClean="0">
                <a:latin typeface="Arial" pitchFamily="34" charset="0"/>
                <a:cs typeface="Arial" pitchFamily="34" charset="0"/>
              </a:rPr>
              <a:t>Evropskom</a:t>
            </a:r>
            <a:r>
              <a:rPr lang="en-US" sz="2400" dirty="0" smtClean="0">
                <a:latin typeface="Arial" pitchFamily="34" charset="0"/>
                <a:cs typeface="Arial" pitchFamily="34" charset="0"/>
              </a:rPr>
              <a:t> </a:t>
            </a:r>
            <a:r>
              <a:rPr lang="en-US" sz="2400" dirty="0" err="1">
                <a:latin typeface="Arial" pitchFamily="34" charset="0"/>
                <a:cs typeface="Arial" pitchFamily="34" charset="0"/>
              </a:rPr>
              <a:t>zelenom</a:t>
            </a:r>
            <a:r>
              <a:rPr lang="en-US" sz="2400" dirty="0">
                <a:latin typeface="Arial" pitchFamily="34" charset="0"/>
                <a:cs typeface="Arial" pitchFamily="34" charset="0"/>
              </a:rPr>
              <a:t> </a:t>
            </a:r>
            <a:r>
              <a:rPr lang="en-US" sz="2400" dirty="0" err="1">
                <a:latin typeface="Arial" pitchFamily="34" charset="0"/>
                <a:cs typeface="Arial" pitchFamily="34" charset="0"/>
              </a:rPr>
              <a:t>dogovoru</a:t>
            </a:r>
            <a:r>
              <a:rPr lang="en-US" sz="2400" dirty="0">
                <a:latin typeface="Arial" pitchFamily="34" charset="0"/>
                <a:cs typeface="Arial" pitchFamily="34" charset="0"/>
              </a:rPr>
              <a:t> i </a:t>
            </a:r>
            <a:r>
              <a:rPr lang="sr-Latn-RS" sz="2400" dirty="0" err="1" smtClean="0">
                <a:latin typeface="Arial" pitchFamily="34" charset="0"/>
                <a:cs typeface="Arial" pitchFamily="34" charset="0"/>
              </a:rPr>
              <a:t>S</a:t>
            </a:r>
            <a:r>
              <a:rPr lang="en-US" sz="2400" dirty="0" err="1" smtClean="0">
                <a:latin typeface="Arial" pitchFamily="34" charset="0"/>
                <a:cs typeface="Arial" pitchFamily="34" charset="0"/>
              </a:rPr>
              <a:t>trategiji</a:t>
            </a:r>
            <a:r>
              <a:rPr lang="en-US" sz="2400" dirty="0" smtClean="0">
                <a:latin typeface="Arial" pitchFamily="34" charset="0"/>
                <a:cs typeface="Arial" pitchFamily="34" charset="0"/>
              </a:rPr>
              <a:t> </a:t>
            </a:r>
            <a:r>
              <a:rPr lang="pl-PL" sz="2400" dirty="0">
                <a:latin typeface="Arial" pitchFamily="34" charset="0"/>
                <a:cs typeface="Arial" pitchFamily="34" charset="0"/>
              </a:rPr>
              <a:t>od „od farme </a:t>
            </a:r>
            <a:r>
              <a:rPr lang="pl-PL" sz="2400" dirty="0" smtClean="0">
                <a:latin typeface="Arial" pitchFamily="34" charset="0"/>
                <a:cs typeface="Arial" pitchFamily="34" charset="0"/>
              </a:rPr>
              <a:t>do trpeze”</a:t>
            </a:r>
            <a:r>
              <a:rPr lang="en-US" sz="2400" dirty="0" smtClean="0">
                <a:latin typeface="Arial" pitchFamily="34" charset="0"/>
                <a:cs typeface="Arial" pitchFamily="34" charset="0"/>
              </a:rPr>
              <a:t>:</a:t>
            </a:r>
            <a:endParaRPr lang="sr-Latn-RS" sz="2400" dirty="0" smtClean="0">
              <a:latin typeface="Arial" pitchFamily="34" charset="0"/>
              <a:cs typeface="Arial" pitchFamily="34" charset="0"/>
            </a:endParaRPr>
          </a:p>
          <a:p>
            <a:r>
              <a:rPr lang="vi-VN" sz="2400" dirty="0">
                <a:latin typeface="Arial" pitchFamily="34" charset="0"/>
                <a:cs typeface="Arial" pitchFamily="34" charset="0"/>
              </a:rPr>
              <a:t>borba protiv klimatskih promena;</a:t>
            </a:r>
          </a:p>
          <a:p>
            <a:r>
              <a:rPr lang="vi-VN" sz="2400" dirty="0">
                <a:latin typeface="Arial" pitchFamily="34" charset="0"/>
                <a:cs typeface="Arial" pitchFamily="34" charset="0"/>
              </a:rPr>
              <a:t>zaštita prirodnih resursa;</a:t>
            </a:r>
          </a:p>
          <a:p>
            <a:r>
              <a:rPr lang="vi-VN" sz="2400" dirty="0">
                <a:latin typeface="Arial" pitchFamily="34" charset="0"/>
                <a:cs typeface="Arial" pitchFamily="34" charset="0"/>
              </a:rPr>
              <a:t>unapređenje biodiverziteta</a:t>
            </a:r>
            <a:r>
              <a:rPr lang="vi-VN" sz="2400" dirty="0" smtClean="0">
                <a:latin typeface="Arial" pitchFamily="34" charset="0"/>
                <a:cs typeface="Arial" pitchFamily="34" charset="0"/>
              </a:rPr>
              <a:t>.</a:t>
            </a:r>
            <a:endParaRPr lang="sr-Latn-RS" sz="2400" dirty="0" smtClean="0">
              <a:latin typeface="Arial" pitchFamily="34" charset="0"/>
              <a:cs typeface="Arial" pitchFamily="34" charset="0"/>
            </a:endParaRPr>
          </a:p>
          <a:p>
            <a:endParaRPr lang="vi-VN" sz="2400" dirty="0">
              <a:latin typeface="Arial" pitchFamily="34" charset="0"/>
              <a:cs typeface="Arial" pitchFamily="34" charset="0"/>
            </a:endParaRPr>
          </a:p>
          <a:p>
            <a:pPr marL="0" indent="0">
              <a:buNone/>
            </a:pPr>
            <a:r>
              <a:rPr lang="vi-VN" sz="2400" dirty="0">
                <a:latin typeface="Arial" pitchFamily="34" charset="0"/>
                <a:cs typeface="Arial" pitchFamily="34" charset="0"/>
              </a:rPr>
              <a:t>Svaki od ovih ciljeva je podržan od strane </a:t>
            </a:r>
            <a:r>
              <a:rPr lang="sr-Latn-RS" sz="2400" dirty="0" smtClean="0">
                <a:latin typeface="Arial" pitchFamily="34" charset="0"/>
                <a:cs typeface="Arial" pitchFamily="34" charset="0"/>
              </a:rPr>
              <a:t>ZPP</a:t>
            </a:r>
            <a:r>
              <a:rPr lang="vi-VN" sz="2400" dirty="0" smtClean="0">
                <a:latin typeface="Arial" pitchFamily="34" charset="0"/>
                <a:cs typeface="Arial" pitchFamily="34" charset="0"/>
              </a:rPr>
              <a:t>-ove </a:t>
            </a:r>
            <a:r>
              <a:rPr lang="sr-Latn-RS" sz="2400" dirty="0" smtClean="0">
                <a:latin typeface="Arial" pitchFamily="34" charset="0"/>
                <a:cs typeface="Arial" pitchFamily="34" charset="0"/>
              </a:rPr>
              <a:t>putem </a:t>
            </a:r>
            <a:r>
              <a:rPr lang="vi-VN" sz="2400" dirty="0" smtClean="0">
                <a:latin typeface="Arial" pitchFamily="34" charset="0"/>
                <a:cs typeface="Arial" pitchFamily="34" charset="0"/>
              </a:rPr>
              <a:t>promocije </a:t>
            </a:r>
            <a:r>
              <a:rPr lang="vi-VN" sz="2400" dirty="0">
                <a:latin typeface="Arial" pitchFamily="34" charset="0"/>
                <a:cs typeface="Arial" pitchFamily="34" charset="0"/>
              </a:rPr>
              <a:t>organske poljoprivrede i odgovornog upravljanja inputima kao što su pesticidi i đubriva.</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643576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979</TotalTime>
  <Words>3324</Words>
  <Application>Microsoft Office PowerPoint</Application>
  <PresentationFormat>On-screen Show (4:3)</PresentationFormat>
  <Paragraphs>264</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Stream</vt:lpstr>
      <vt:lpstr>PowerPoint Presentation</vt:lpstr>
      <vt:lpstr>PowerPoint Presentation</vt:lpstr>
      <vt:lpstr>PowerPoint Presentation</vt:lpstr>
      <vt:lpstr> 1.Održive vrednosti u okviru zajedničke poljoprivredne politike    </vt:lpstr>
      <vt:lpstr>1.Održive vrednosti u okviru zajedničke poljoprivredne politike</vt:lpstr>
      <vt:lpstr>1.Održive vrednosti u okviru zajedničke poljoprivredne politike</vt:lpstr>
      <vt:lpstr>1.Održive vrednosti u okviru zajedničke poljoprivredne politike </vt:lpstr>
      <vt:lpstr>1.Održive vrednosti u okviru zajedničke poljoprivredne politike </vt:lpstr>
      <vt:lpstr>1.Održive vrednosti u okviru zajedničke poljoprivredne politike  </vt:lpstr>
      <vt:lpstr>1.Održive vrednosti u okviru zajedničke poljoprivredne politike  </vt:lpstr>
      <vt:lpstr>2. Klimatski i ekološki ciljevi Zajedničke poljoprivredne politike (ZPP) </vt:lpstr>
      <vt:lpstr>2. Klimatski i ekološki ciljevi Zajedničke poljoprivredne politike (ZPP) </vt:lpstr>
      <vt:lpstr>PowerPoint Presentation</vt:lpstr>
      <vt:lpstr>PowerPoint Presentation</vt:lpstr>
      <vt:lpstr>2. Klimatski i ekološki ciljevi Zajedničke poljoprivredne politike (ZPP) </vt:lpstr>
      <vt:lpstr>3. Budžet ZPP i ekološki /klimatski prihvatljiva poljoprivredna proizvodnja </vt:lpstr>
      <vt:lpstr>3. Budžet ZPP i ekološki /klimatski prihvatljiva poljoprivredna proizvodnja </vt:lpstr>
      <vt:lpstr>3. Budžet ZPP i ekološki /klimatski prihvatljiva poljoprivredna proizvodnja </vt:lpstr>
      <vt:lpstr>PowerPoint Presentation</vt:lpstr>
      <vt:lpstr>4. Šeme agro-ekoloških plaćanja </vt:lpstr>
      <vt:lpstr>3. Budžet ZPP i ekološki /klimatski prihvatljiva poljoprivredna proizvodnja </vt:lpstr>
      <vt:lpstr>PowerPoint Presentation</vt:lpstr>
      <vt:lpstr>PowerPoint Presentation</vt:lpstr>
      <vt:lpstr>PowerPoint Presentation</vt:lpstr>
      <vt:lpstr>PowerPoint Presentation</vt:lpstr>
      <vt:lpstr>PowerPoint Presentation</vt:lpstr>
      <vt:lpstr>PowerPoint Presentation</vt:lpstr>
      <vt:lpstr>  6. Usklađivanje zakonodavstva Republike Srbije sa pravnim tekovinama EU u poglavlju 11 Poljoprivreda i ruralni razvoj  Prosečno učešće pojedinih vrsta podsticaja u ukupnim podsticajima u poljoprivredi i ruralnom razvoju u RS periodu 2013–2017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Jelena</dc:creator>
  <cp:lastModifiedBy>Jelena</cp:lastModifiedBy>
  <cp:revision>29</cp:revision>
  <dcterms:created xsi:type="dcterms:W3CDTF">2022-05-28T10:20:09Z</dcterms:created>
  <dcterms:modified xsi:type="dcterms:W3CDTF">2022-05-29T17:33:41Z</dcterms:modified>
</cp:coreProperties>
</file>